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52"/>
  </p:notesMasterIdLst>
  <p:handoutMasterIdLst>
    <p:handoutMasterId r:id="rId53"/>
  </p:handoutMasterIdLst>
  <p:sldIdLst>
    <p:sldId id="314" r:id="rId2"/>
    <p:sldId id="259" r:id="rId3"/>
    <p:sldId id="295" r:id="rId4"/>
    <p:sldId id="298" r:id="rId5"/>
    <p:sldId id="290" r:id="rId6"/>
    <p:sldId id="297" r:id="rId7"/>
    <p:sldId id="266" r:id="rId8"/>
    <p:sldId id="267" r:id="rId9"/>
    <p:sldId id="291" r:id="rId10"/>
    <p:sldId id="260" r:id="rId11"/>
    <p:sldId id="261" r:id="rId12"/>
    <p:sldId id="301" r:id="rId13"/>
    <p:sldId id="316" r:id="rId14"/>
    <p:sldId id="338" r:id="rId15"/>
    <p:sldId id="271" r:id="rId16"/>
    <p:sldId id="272" r:id="rId17"/>
    <p:sldId id="300" r:id="rId18"/>
    <p:sldId id="317" r:id="rId19"/>
    <p:sldId id="318" r:id="rId20"/>
    <p:sldId id="320" r:id="rId21"/>
    <p:sldId id="341" r:id="rId22"/>
    <p:sldId id="321" r:id="rId23"/>
    <p:sldId id="342" r:id="rId24"/>
    <p:sldId id="322" r:id="rId25"/>
    <p:sldId id="343" r:id="rId26"/>
    <p:sldId id="323" r:id="rId27"/>
    <p:sldId id="344" r:id="rId28"/>
    <p:sldId id="324" r:id="rId29"/>
    <p:sldId id="345" r:id="rId30"/>
    <p:sldId id="277" r:id="rId31"/>
    <p:sldId id="346" r:id="rId32"/>
    <p:sldId id="326" r:id="rId33"/>
    <p:sldId id="325" r:id="rId34"/>
    <p:sldId id="279" r:id="rId35"/>
    <p:sldId id="337" r:id="rId36"/>
    <p:sldId id="280" r:id="rId37"/>
    <p:sldId id="287" r:id="rId38"/>
    <p:sldId id="327" r:id="rId39"/>
    <p:sldId id="340" r:id="rId40"/>
    <p:sldId id="328" r:id="rId41"/>
    <p:sldId id="330" r:id="rId42"/>
    <p:sldId id="331" r:id="rId43"/>
    <p:sldId id="332" r:id="rId44"/>
    <p:sldId id="333" r:id="rId45"/>
    <p:sldId id="334" r:id="rId46"/>
    <p:sldId id="335" r:id="rId47"/>
    <p:sldId id="288" r:id="rId48"/>
    <p:sldId id="336" r:id="rId49"/>
    <p:sldId id="329" r:id="rId50"/>
    <p:sldId id="339" r:id="rId5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D540D-1E80-7647-8E23-88551DA4CD3A}" v="26" dt="2019-05-15T03:35:32.8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37" autoAdjust="0"/>
    <p:restoredTop sz="83935" autoAdjust="0"/>
  </p:normalViewPr>
  <p:slideViewPr>
    <p:cSldViewPr>
      <p:cViewPr varScale="1">
        <p:scale>
          <a:sx n="126" d="100"/>
          <a:sy n="126" d="100"/>
        </p:scale>
        <p:origin x="12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36.xml"/><Relationship Id="rId3" Type="http://schemas.openxmlformats.org/officeDocument/2006/relationships/slide" Target="slides/slide8.xml"/><Relationship Id="rId7" Type="http://schemas.openxmlformats.org/officeDocument/2006/relationships/slide" Target="slides/slide15.xml"/><Relationship Id="rId12" Type="http://schemas.openxmlformats.org/officeDocument/2006/relationships/slide" Target="slides/slide34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1.xml"/><Relationship Id="rId11" Type="http://schemas.openxmlformats.org/officeDocument/2006/relationships/slide" Target="slides/slide30.xml"/><Relationship Id="rId5" Type="http://schemas.openxmlformats.org/officeDocument/2006/relationships/slide" Target="slides/slide10.xml"/><Relationship Id="rId10" Type="http://schemas.openxmlformats.org/officeDocument/2006/relationships/slide" Target="slides/slide20.xml"/><Relationship Id="rId4" Type="http://schemas.openxmlformats.org/officeDocument/2006/relationships/slide" Target="slides/slide9.xml"/><Relationship Id="rId9" Type="http://schemas.openxmlformats.org/officeDocument/2006/relationships/slide" Target="slides/slide18.xml"/><Relationship Id="rId14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Ud-Din" userId="ee04383a-3b49-4780-98b3-1937345d585e" providerId="ADAL" clId="{E1FD540D-1E80-7647-8E23-88551DA4CD3A}"/>
    <pc:docChg chg="custSel addSld modSld">
      <pc:chgData name="Irfan Ud-Din" userId="ee04383a-3b49-4780-98b3-1937345d585e" providerId="ADAL" clId="{E1FD540D-1E80-7647-8E23-88551DA4CD3A}" dt="2019-05-15T15:29:04.438" v="330" actId="20577"/>
      <pc:docMkLst>
        <pc:docMk/>
      </pc:docMkLst>
      <pc:sldChg chg="modSp">
        <pc:chgData name="Irfan Ud-Din" userId="ee04383a-3b49-4780-98b3-1937345d585e" providerId="ADAL" clId="{E1FD540D-1E80-7647-8E23-88551DA4CD3A}" dt="2019-05-08T16:14:08.902" v="14" actId="27636"/>
        <pc:sldMkLst>
          <pc:docMk/>
          <pc:sldMk cId="0" sldId="259"/>
        </pc:sldMkLst>
        <pc:spChg chg="mod">
          <ac:chgData name="Irfan Ud-Din" userId="ee04383a-3b49-4780-98b3-1937345d585e" providerId="ADAL" clId="{E1FD540D-1E80-7647-8E23-88551DA4CD3A}" dt="2019-05-08T16:14:08.902" v="14" actId="27636"/>
          <ac:spMkLst>
            <pc:docMk/>
            <pc:sldMk cId="0" sldId="259"/>
            <ac:spMk id="7171" creationId="{00000000-0000-0000-0000-000000000000}"/>
          </ac:spMkLst>
        </pc:spChg>
      </pc:sldChg>
      <pc:sldChg chg="add">
        <pc:chgData name="Irfan Ud-Din" userId="ee04383a-3b49-4780-98b3-1937345d585e" providerId="ADAL" clId="{E1FD540D-1E80-7647-8E23-88551DA4CD3A}" dt="2019-05-08T16:30:52.571" v="16"/>
        <pc:sldMkLst>
          <pc:docMk/>
          <pc:sldMk cId="3830554461" sldId="260"/>
        </pc:sldMkLst>
      </pc:sldChg>
      <pc:sldChg chg="add">
        <pc:chgData name="Irfan Ud-Din" userId="ee04383a-3b49-4780-98b3-1937345d585e" providerId="ADAL" clId="{E1FD540D-1E80-7647-8E23-88551DA4CD3A}" dt="2019-05-08T16:28:12.520" v="15"/>
        <pc:sldMkLst>
          <pc:docMk/>
          <pc:sldMk cId="674581712" sldId="266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2094889804" sldId="271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379506856" sldId="272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3264829756" sldId="277"/>
        </pc:sldMkLst>
      </pc:sldChg>
      <pc:sldChg chg="modSp">
        <pc:chgData name="Irfan Ud-Din" userId="ee04383a-3b49-4780-98b3-1937345d585e" providerId="ADAL" clId="{E1FD540D-1E80-7647-8E23-88551DA4CD3A}" dt="2019-05-15T15:23:40.804" v="320" actId="15"/>
        <pc:sldMkLst>
          <pc:docMk/>
          <pc:sldMk cId="0" sldId="279"/>
        </pc:sldMkLst>
        <pc:spChg chg="mod">
          <ac:chgData name="Irfan Ud-Din" userId="ee04383a-3b49-4780-98b3-1937345d585e" providerId="ADAL" clId="{E1FD540D-1E80-7647-8E23-88551DA4CD3A}" dt="2019-05-15T15:23:40.804" v="320" actId="15"/>
          <ac:spMkLst>
            <pc:docMk/>
            <pc:sldMk cId="0" sldId="279"/>
            <ac:spMk id="28675" creationId="{00000000-0000-0000-0000-000000000000}"/>
          </ac:spMkLst>
        </pc:spChg>
      </pc:sldChg>
      <pc:sldChg chg="add">
        <pc:chgData name="Irfan Ud-Din" userId="ee04383a-3b49-4780-98b3-1937345d585e" providerId="ADAL" clId="{E1FD540D-1E80-7647-8E23-88551DA4CD3A}" dt="2019-05-08T16:52:16.319" v="217"/>
        <pc:sldMkLst>
          <pc:docMk/>
          <pc:sldMk cId="1610532593" sldId="280"/>
        </pc:sldMkLst>
      </pc:sldChg>
      <pc:sldChg chg="modSp">
        <pc:chgData name="Irfan Ud-Din" userId="ee04383a-3b49-4780-98b3-1937345d585e" providerId="ADAL" clId="{E1FD540D-1E80-7647-8E23-88551DA4CD3A}" dt="2019-05-15T15:29:04.438" v="330" actId="20577"/>
        <pc:sldMkLst>
          <pc:docMk/>
          <pc:sldMk cId="0" sldId="287"/>
        </pc:sldMkLst>
        <pc:spChg chg="mod">
          <ac:chgData name="Irfan Ud-Din" userId="ee04383a-3b49-4780-98b3-1937345d585e" providerId="ADAL" clId="{E1FD540D-1E80-7647-8E23-88551DA4CD3A}" dt="2019-05-15T15:29:04.438" v="330" actId="20577"/>
          <ac:spMkLst>
            <pc:docMk/>
            <pc:sldMk cId="0" sldId="287"/>
            <ac:spMk id="8" creationId="{00000000-0000-0000-0000-000000000000}"/>
          </ac:spMkLst>
        </pc:spChg>
      </pc:sldChg>
      <pc:sldChg chg="add">
        <pc:chgData name="Irfan Ud-Din" userId="ee04383a-3b49-4780-98b3-1937345d585e" providerId="ADAL" clId="{E1FD540D-1E80-7647-8E23-88551DA4CD3A}" dt="2019-05-08T16:53:13.705" v="220"/>
        <pc:sldMkLst>
          <pc:docMk/>
          <pc:sldMk cId="1236149877" sldId="288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441245306" sldId="300"/>
        </pc:sldMkLst>
      </pc:sldChg>
      <pc:sldChg chg="addSp modSp">
        <pc:chgData name="Irfan Ud-Din" userId="ee04383a-3b49-4780-98b3-1937345d585e" providerId="ADAL" clId="{E1FD540D-1E80-7647-8E23-88551DA4CD3A}" dt="2019-05-08T16:44:46.724" v="174" actId="255"/>
        <pc:sldMkLst>
          <pc:docMk/>
          <pc:sldMk cId="0" sldId="301"/>
        </pc:sldMkLst>
        <pc:spChg chg="add mod">
          <ac:chgData name="Irfan Ud-Din" userId="ee04383a-3b49-4780-98b3-1937345d585e" providerId="ADAL" clId="{E1FD540D-1E80-7647-8E23-88551DA4CD3A}" dt="2019-05-08T16:44:46.724" v="174" actId="255"/>
          <ac:spMkLst>
            <pc:docMk/>
            <pc:sldMk cId="0" sldId="301"/>
            <ac:spMk id="2" creationId="{3513162F-27C4-8047-8EAF-33A77AF3D972}"/>
          </ac:spMkLst>
        </pc:spChg>
        <pc:picChg chg="mod">
          <ac:chgData name="Irfan Ud-Din" userId="ee04383a-3b49-4780-98b3-1937345d585e" providerId="ADAL" clId="{E1FD540D-1E80-7647-8E23-88551DA4CD3A}" dt="2019-05-08T16:39:28.141" v="17" actId="1076"/>
          <ac:picMkLst>
            <pc:docMk/>
            <pc:sldMk cId="0" sldId="301"/>
            <ac:picMk id="3" creationId="{00000000-0000-0000-0000-000000000000}"/>
          </ac:picMkLst>
        </pc:picChg>
      </pc:sldChg>
      <pc:sldChg chg="modSp">
        <pc:chgData name="Irfan Ud-Din" userId="ee04383a-3b49-4780-98b3-1937345d585e" providerId="ADAL" clId="{E1FD540D-1E80-7647-8E23-88551DA4CD3A}" dt="2019-05-08T16:48:05.202" v="210" actId="20577"/>
        <pc:sldMkLst>
          <pc:docMk/>
          <pc:sldMk cId="0" sldId="316"/>
        </pc:sldMkLst>
        <pc:spChg chg="mod">
          <ac:chgData name="Irfan Ud-Din" userId="ee04383a-3b49-4780-98b3-1937345d585e" providerId="ADAL" clId="{E1FD540D-1E80-7647-8E23-88551DA4CD3A}" dt="2019-05-08T16:48:05.202" v="210" actId="20577"/>
          <ac:spMkLst>
            <pc:docMk/>
            <pc:sldMk cId="0" sldId="316"/>
            <ac:spMk id="3" creationId="{00000000-0000-0000-0000-000000000000}"/>
          </ac:spMkLst>
        </pc:spChg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3379226630" sldId="317"/>
        </pc:sldMkLst>
      </pc:sldChg>
      <pc:sldChg chg="add modNotes">
        <pc:chgData name="Irfan Ud-Din" userId="ee04383a-3b49-4780-98b3-1937345d585e" providerId="ADAL" clId="{E1FD540D-1E80-7647-8E23-88551DA4CD3A}" dt="2019-05-08T16:51:54.130" v="212" actId="27636"/>
        <pc:sldMkLst>
          <pc:docMk/>
          <pc:sldMk cId="312560644" sldId="318"/>
        </pc:sldMkLst>
      </pc:sldChg>
      <pc:sldChg chg="delSp modSp add">
        <pc:chgData name="Irfan Ud-Din" userId="ee04383a-3b49-4780-98b3-1937345d585e" providerId="ADAL" clId="{E1FD540D-1E80-7647-8E23-88551DA4CD3A}" dt="2019-05-15T03:21:45.066" v="226" actId="478"/>
        <pc:sldMkLst>
          <pc:docMk/>
          <pc:sldMk cId="3217936147" sldId="320"/>
        </pc:sldMkLst>
        <pc:spChg chg="del mod">
          <ac:chgData name="Irfan Ud-Din" userId="ee04383a-3b49-4780-98b3-1937345d585e" providerId="ADAL" clId="{E1FD540D-1E80-7647-8E23-88551DA4CD3A}" dt="2019-05-15T03:21:45.066" v="226" actId="478"/>
          <ac:spMkLst>
            <pc:docMk/>
            <pc:sldMk cId="3217936147" sldId="320"/>
            <ac:spMk id="10" creationId="{00000000-0000-0000-0000-000000000000}"/>
          </ac:spMkLst>
        </pc:spChg>
      </pc:sldChg>
      <pc:sldChg chg="add modNotes">
        <pc:chgData name="Irfan Ud-Din" userId="ee04383a-3b49-4780-98b3-1937345d585e" providerId="ADAL" clId="{E1FD540D-1E80-7647-8E23-88551DA4CD3A}" dt="2019-05-08T16:51:54.213" v="213" actId="27636"/>
        <pc:sldMkLst>
          <pc:docMk/>
          <pc:sldMk cId="456180221" sldId="321"/>
        </pc:sldMkLst>
      </pc:sldChg>
      <pc:sldChg chg="add modNotes">
        <pc:chgData name="Irfan Ud-Din" userId="ee04383a-3b49-4780-98b3-1937345d585e" providerId="ADAL" clId="{E1FD540D-1E80-7647-8E23-88551DA4CD3A}" dt="2019-05-08T16:51:54.237" v="214" actId="27636"/>
        <pc:sldMkLst>
          <pc:docMk/>
          <pc:sldMk cId="3933790014" sldId="322"/>
        </pc:sldMkLst>
      </pc:sldChg>
      <pc:sldChg chg="modSp add modNotes">
        <pc:chgData name="Irfan Ud-Din" userId="ee04383a-3b49-4780-98b3-1937345d585e" providerId="ADAL" clId="{E1FD540D-1E80-7647-8E23-88551DA4CD3A}" dt="2019-05-15T03:40:55.695" v="319" actId="20577"/>
        <pc:sldMkLst>
          <pc:docMk/>
          <pc:sldMk cId="4173997172" sldId="323"/>
        </pc:sldMkLst>
        <pc:spChg chg="mod">
          <ac:chgData name="Irfan Ud-Din" userId="ee04383a-3b49-4780-98b3-1937345d585e" providerId="ADAL" clId="{E1FD540D-1E80-7647-8E23-88551DA4CD3A}" dt="2019-05-15T03:40:55.695" v="319" actId="20577"/>
          <ac:spMkLst>
            <pc:docMk/>
            <pc:sldMk cId="4173997172" sldId="323"/>
            <ac:spMk id="4" creationId="{00000000-0000-0000-0000-000000000000}"/>
          </ac:spMkLst>
        </pc:spChg>
      </pc:sldChg>
      <pc:sldChg chg="add modNotes">
        <pc:chgData name="Irfan Ud-Din" userId="ee04383a-3b49-4780-98b3-1937345d585e" providerId="ADAL" clId="{E1FD540D-1E80-7647-8E23-88551DA4CD3A}" dt="2019-05-08T16:51:54.307" v="216" actId="27636"/>
        <pc:sldMkLst>
          <pc:docMk/>
          <pc:sldMk cId="2099290149" sldId="324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725774664" sldId="325"/>
        </pc:sldMkLst>
      </pc:sldChg>
      <pc:sldChg chg="add">
        <pc:chgData name="Irfan Ud-Din" userId="ee04383a-3b49-4780-98b3-1937345d585e" providerId="ADAL" clId="{E1FD540D-1E80-7647-8E23-88551DA4CD3A}" dt="2019-05-08T16:51:53.883" v="211"/>
        <pc:sldMkLst>
          <pc:docMk/>
          <pc:sldMk cId="1239643389" sldId="326"/>
        </pc:sldMkLst>
      </pc:sldChg>
      <pc:sldChg chg="add">
        <pc:chgData name="Irfan Ud-Din" userId="ee04383a-3b49-4780-98b3-1937345d585e" providerId="ADAL" clId="{E1FD540D-1E80-7647-8E23-88551DA4CD3A}" dt="2019-05-08T16:53:13.705" v="220"/>
        <pc:sldMkLst>
          <pc:docMk/>
          <pc:sldMk cId="178256072" sldId="329"/>
        </pc:sldMkLst>
      </pc:sldChg>
      <pc:sldChg chg="add">
        <pc:chgData name="Irfan Ud-Din" userId="ee04383a-3b49-4780-98b3-1937345d585e" providerId="ADAL" clId="{E1FD540D-1E80-7647-8E23-88551DA4CD3A}" dt="2019-05-08T16:52:46.353" v="218"/>
        <pc:sldMkLst>
          <pc:docMk/>
          <pc:sldMk cId="3916102258" sldId="330"/>
        </pc:sldMkLst>
      </pc:sldChg>
      <pc:sldChg chg="add modNotes">
        <pc:chgData name="Irfan Ud-Din" userId="ee04383a-3b49-4780-98b3-1937345d585e" providerId="ADAL" clId="{E1FD540D-1E80-7647-8E23-88551DA4CD3A}" dt="2019-05-08T16:52:46.515" v="219" actId="27636"/>
        <pc:sldMkLst>
          <pc:docMk/>
          <pc:sldMk cId="2474665616" sldId="331"/>
        </pc:sldMkLst>
      </pc:sldChg>
      <pc:sldChg chg="add modNotes">
        <pc:chgData name="Irfan Ud-Din" userId="ee04383a-3b49-4780-98b3-1937345d585e" providerId="ADAL" clId="{E1FD540D-1E80-7647-8E23-88551DA4CD3A}" dt="2019-05-08T16:53:13.980" v="221" actId="27636"/>
        <pc:sldMkLst>
          <pc:docMk/>
          <pc:sldMk cId="2790421581" sldId="334"/>
        </pc:sldMkLst>
      </pc:sldChg>
      <pc:sldChg chg="add">
        <pc:chgData name="Irfan Ud-Din" userId="ee04383a-3b49-4780-98b3-1937345d585e" providerId="ADAL" clId="{E1FD540D-1E80-7647-8E23-88551DA4CD3A}" dt="2019-05-08T16:53:13.705" v="220"/>
        <pc:sldMkLst>
          <pc:docMk/>
          <pc:sldMk cId="2130506303" sldId="335"/>
        </pc:sldMkLst>
      </pc:sldChg>
      <pc:sldChg chg="add modNotes">
        <pc:chgData name="Irfan Ud-Din" userId="ee04383a-3b49-4780-98b3-1937345d585e" providerId="ADAL" clId="{E1FD540D-1E80-7647-8E23-88551DA4CD3A}" dt="2019-05-08T16:53:14.039" v="222" actId="27636"/>
        <pc:sldMkLst>
          <pc:docMk/>
          <pc:sldMk cId="2448552832" sldId="336"/>
        </pc:sldMkLst>
      </pc:sldChg>
      <pc:sldChg chg="addSp modSp add">
        <pc:chgData name="Irfan Ud-Din" userId="ee04383a-3b49-4780-98b3-1937345d585e" providerId="ADAL" clId="{E1FD540D-1E80-7647-8E23-88551DA4CD3A}" dt="2019-05-15T03:32:31.032" v="232" actId="1076"/>
        <pc:sldMkLst>
          <pc:docMk/>
          <pc:sldMk cId="824582580" sldId="341"/>
        </pc:sldMkLst>
        <pc:picChg chg="add mod modCrop">
          <ac:chgData name="Irfan Ud-Din" userId="ee04383a-3b49-4780-98b3-1937345d585e" providerId="ADAL" clId="{E1FD540D-1E80-7647-8E23-88551DA4CD3A}" dt="2019-05-15T03:32:31.032" v="232" actId="1076"/>
          <ac:picMkLst>
            <pc:docMk/>
            <pc:sldMk cId="824582580" sldId="341"/>
            <ac:picMk id="7" creationId="{48E0EE27-6C3B-1A47-8AA9-FB7DC4CABABE}"/>
          </ac:picMkLst>
        </pc:picChg>
      </pc:sldChg>
      <pc:sldChg chg="addSp modSp add">
        <pc:chgData name="Irfan Ud-Din" userId="ee04383a-3b49-4780-98b3-1937345d585e" providerId="ADAL" clId="{E1FD540D-1E80-7647-8E23-88551DA4CD3A}" dt="2019-05-15T03:33:21.759" v="240" actId="1076"/>
        <pc:sldMkLst>
          <pc:docMk/>
          <pc:sldMk cId="1098484475" sldId="342"/>
        </pc:sldMkLst>
        <pc:picChg chg="add mod modCrop">
          <ac:chgData name="Irfan Ud-Din" userId="ee04383a-3b49-4780-98b3-1937345d585e" providerId="ADAL" clId="{E1FD540D-1E80-7647-8E23-88551DA4CD3A}" dt="2019-05-15T03:33:21.759" v="240" actId="1076"/>
          <ac:picMkLst>
            <pc:docMk/>
            <pc:sldMk cId="1098484475" sldId="342"/>
            <ac:picMk id="7" creationId="{D98BF382-824D-8B4A-B381-B2F3516D1F09}"/>
          </ac:picMkLst>
        </pc:picChg>
      </pc:sldChg>
      <pc:sldChg chg="addSp modSp add">
        <pc:chgData name="Irfan Ud-Din" userId="ee04383a-3b49-4780-98b3-1937345d585e" providerId="ADAL" clId="{E1FD540D-1E80-7647-8E23-88551DA4CD3A}" dt="2019-05-15T03:34:03.879" v="247" actId="732"/>
        <pc:sldMkLst>
          <pc:docMk/>
          <pc:sldMk cId="2708479361" sldId="343"/>
        </pc:sldMkLst>
        <pc:picChg chg="add mod modCrop">
          <ac:chgData name="Irfan Ud-Din" userId="ee04383a-3b49-4780-98b3-1937345d585e" providerId="ADAL" clId="{E1FD540D-1E80-7647-8E23-88551DA4CD3A}" dt="2019-05-15T03:34:03.879" v="247" actId="732"/>
          <ac:picMkLst>
            <pc:docMk/>
            <pc:sldMk cId="2708479361" sldId="343"/>
            <ac:picMk id="7" creationId="{B97874F0-96A4-9840-A765-49EBAF3C7E8C}"/>
          </ac:picMkLst>
        </pc:picChg>
      </pc:sldChg>
      <pc:sldChg chg="addSp modSp add">
        <pc:chgData name="Irfan Ud-Din" userId="ee04383a-3b49-4780-98b3-1937345d585e" providerId="ADAL" clId="{E1FD540D-1E80-7647-8E23-88551DA4CD3A}" dt="2019-05-15T03:34:50.981" v="254" actId="1076"/>
        <pc:sldMkLst>
          <pc:docMk/>
          <pc:sldMk cId="825193466" sldId="344"/>
        </pc:sldMkLst>
        <pc:picChg chg="add mod modCrop">
          <ac:chgData name="Irfan Ud-Din" userId="ee04383a-3b49-4780-98b3-1937345d585e" providerId="ADAL" clId="{E1FD540D-1E80-7647-8E23-88551DA4CD3A}" dt="2019-05-15T03:34:50.981" v="254" actId="1076"/>
          <ac:picMkLst>
            <pc:docMk/>
            <pc:sldMk cId="825193466" sldId="344"/>
            <ac:picMk id="7" creationId="{1E38177C-CB92-3844-B904-4D72C0E8F4FB}"/>
          </ac:picMkLst>
        </pc:picChg>
      </pc:sldChg>
      <pc:sldChg chg="addSp modSp add">
        <pc:chgData name="Irfan Ud-Din" userId="ee04383a-3b49-4780-98b3-1937345d585e" providerId="ADAL" clId="{E1FD540D-1E80-7647-8E23-88551DA4CD3A}" dt="2019-05-15T03:35:20.228" v="262" actId="1076"/>
        <pc:sldMkLst>
          <pc:docMk/>
          <pc:sldMk cId="1818069254" sldId="345"/>
        </pc:sldMkLst>
        <pc:picChg chg="add mod modCrop">
          <ac:chgData name="Irfan Ud-Din" userId="ee04383a-3b49-4780-98b3-1937345d585e" providerId="ADAL" clId="{E1FD540D-1E80-7647-8E23-88551DA4CD3A}" dt="2019-05-15T03:35:20.228" v="262" actId="1076"/>
          <ac:picMkLst>
            <pc:docMk/>
            <pc:sldMk cId="1818069254" sldId="345"/>
            <ac:picMk id="7" creationId="{D9E7FD70-3439-444A-A954-A7EB76413ED2}"/>
          </ac:picMkLst>
        </pc:picChg>
      </pc:sldChg>
      <pc:sldChg chg="addSp modSp add">
        <pc:chgData name="Irfan Ud-Din" userId="ee04383a-3b49-4780-98b3-1937345d585e" providerId="ADAL" clId="{E1FD540D-1E80-7647-8E23-88551DA4CD3A}" dt="2019-05-15T03:36:11.931" v="272" actId="14100"/>
        <pc:sldMkLst>
          <pc:docMk/>
          <pc:sldMk cId="1168044216" sldId="346"/>
        </pc:sldMkLst>
        <pc:picChg chg="add mod modCrop">
          <ac:chgData name="Irfan Ud-Din" userId="ee04383a-3b49-4780-98b3-1937345d585e" providerId="ADAL" clId="{E1FD540D-1E80-7647-8E23-88551DA4CD3A}" dt="2019-05-15T03:36:11.931" v="272" actId="14100"/>
          <ac:picMkLst>
            <pc:docMk/>
            <pc:sldMk cId="1168044216" sldId="346"/>
            <ac:picMk id="7" creationId="{3B2C16A7-3C89-E14F-A9D9-1484E354AEC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C09B6-2CBA-BF4F-9383-688A1334CE4D}" type="doc">
      <dgm:prSet loTypeId="urn:microsoft.com/office/officeart/2005/8/layout/default" loCatId="process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1B433DCD-6511-0A48-95E6-B9E4431A83D5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Data are recorded on and later retrieved from the disk via a conducting coil named the </a:t>
          </a:r>
          <a:r>
            <a:rPr lang="en-US" sz="1600" i="1" dirty="0">
              <a:solidFill>
                <a:schemeClr val="accent1">
                  <a:lumMod val="75000"/>
                </a:schemeClr>
              </a:solidFill>
              <a:effectLst/>
            </a:rPr>
            <a:t>head</a:t>
          </a:r>
          <a:endParaRPr lang="en-US" sz="1600" dirty="0">
            <a:solidFill>
              <a:schemeClr val="accent1">
                <a:lumMod val="75000"/>
              </a:schemeClr>
            </a:solidFill>
            <a:effectLst/>
          </a:endParaRPr>
        </a:p>
      </dgm:t>
    </dgm:pt>
    <dgm:pt modelId="{038DB9C2-571D-1A4A-A2D4-99DEE5DA150C}" type="parTrans" cxnId="{F52E9B69-087C-684D-A7A1-F3F7067E7963}">
      <dgm:prSet/>
      <dgm:spPr/>
      <dgm:t>
        <a:bodyPr/>
        <a:lstStyle/>
        <a:p>
          <a:endParaRPr lang="en-US"/>
        </a:p>
      </dgm:t>
    </dgm:pt>
    <dgm:pt modelId="{7B5E3EF0-8E13-DE43-85BB-4C2F56DC1F1F}" type="sibTrans" cxnId="{F52E9B69-087C-684D-A7A1-F3F7067E7963}">
      <dgm:prSet/>
      <dgm:spPr/>
      <dgm:t>
        <a:bodyPr/>
        <a:lstStyle/>
        <a:p>
          <a:endParaRPr lang="en-US" dirty="0"/>
        </a:p>
      </dgm:t>
    </dgm:pt>
    <dgm:pt modelId="{3D158240-2773-A44F-A8E9-C9E074E79162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200" dirty="0">
              <a:solidFill>
                <a:schemeClr val="accent1">
                  <a:lumMod val="75000"/>
                </a:schemeClr>
              </a:solidFill>
              <a:effectLst/>
            </a:rPr>
            <a:t>In many systems there are two heads, a read head and a write head</a:t>
          </a:r>
        </a:p>
      </dgm:t>
    </dgm:pt>
    <dgm:pt modelId="{6330C395-C995-9D4A-8049-5583A30CE402}" type="parTrans" cxnId="{EB4AB36B-7133-A741-8B53-5C143AE5694B}">
      <dgm:prSet/>
      <dgm:spPr/>
      <dgm:t>
        <a:bodyPr/>
        <a:lstStyle/>
        <a:p>
          <a:endParaRPr lang="en-US"/>
        </a:p>
      </dgm:t>
    </dgm:pt>
    <dgm:pt modelId="{BA637A8E-3EDD-9540-8240-A09825FFCAF4}" type="sibTrans" cxnId="{EB4AB36B-7133-A741-8B53-5C143AE5694B}">
      <dgm:prSet/>
      <dgm:spPr/>
      <dgm:t>
        <a:bodyPr/>
        <a:lstStyle/>
        <a:p>
          <a:endParaRPr lang="en-US"/>
        </a:p>
      </dgm:t>
    </dgm:pt>
    <dgm:pt modelId="{F53DA61D-11D2-8249-A867-F6D218EC9A31}">
      <dgm:prSet custT="1"/>
      <dgm:spPr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</a:gradFill>
      </dgm:spPr>
      <dgm:t>
        <a:bodyPr/>
        <a:lstStyle/>
        <a:p>
          <a:pPr rtl="0"/>
          <a:r>
            <a:rPr lang="en-US" sz="1200" dirty="0">
              <a:solidFill>
                <a:schemeClr val="accent1">
                  <a:lumMod val="75000"/>
                </a:schemeClr>
              </a:solidFill>
              <a:effectLst/>
            </a:rPr>
            <a:t>During a read or write operation the head is stationary while the platter rotates beneath it</a:t>
          </a:r>
        </a:p>
      </dgm:t>
    </dgm:pt>
    <dgm:pt modelId="{7046263C-7F0F-8646-BB8A-618A92A344DB}" type="parTrans" cxnId="{D3ED4548-E3F3-FD4A-99C8-A6EC2FDBF5DB}">
      <dgm:prSet/>
      <dgm:spPr/>
      <dgm:t>
        <a:bodyPr/>
        <a:lstStyle/>
        <a:p>
          <a:endParaRPr lang="en-US"/>
        </a:p>
      </dgm:t>
    </dgm:pt>
    <dgm:pt modelId="{18019056-F3EC-8E49-96D3-C1EB5D19B18E}" type="sibTrans" cxnId="{D3ED4548-E3F3-FD4A-99C8-A6EC2FDBF5DB}">
      <dgm:prSet/>
      <dgm:spPr/>
      <dgm:t>
        <a:bodyPr/>
        <a:lstStyle/>
        <a:p>
          <a:endParaRPr lang="en-US"/>
        </a:p>
      </dgm:t>
    </dgm:pt>
    <dgm:pt modelId="{B4B63777-EC7E-584E-86AE-53D71C9CBDE7}">
      <dgm:prSet custT="1"/>
      <dgm:spPr/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The write mechanism exploits the fact that electricity flowing through a coil produces a magnetic field</a:t>
          </a:r>
        </a:p>
      </dgm:t>
    </dgm:pt>
    <dgm:pt modelId="{3023CE3E-1392-4C4F-9557-1A8EE5E0ADA3}" type="parTrans" cxnId="{94B408E9-C19E-264D-9DE8-A83B81380380}">
      <dgm:prSet/>
      <dgm:spPr/>
      <dgm:t>
        <a:bodyPr/>
        <a:lstStyle/>
        <a:p>
          <a:endParaRPr lang="en-US"/>
        </a:p>
      </dgm:t>
    </dgm:pt>
    <dgm:pt modelId="{EE58DF71-EC3B-C348-8B26-F1A06B27B5C6}" type="sibTrans" cxnId="{94B408E9-C19E-264D-9DE8-A83B81380380}">
      <dgm:prSet/>
      <dgm:spPr/>
      <dgm:t>
        <a:bodyPr/>
        <a:lstStyle/>
        <a:p>
          <a:endParaRPr lang="en-US" dirty="0"/>
        </a:p>
      </dgm:t>
    </dgm:pt>
    <dgm:pt modelId="{8CF94368-B512-5E40-A0F2-204B09098458}">
      <dgm:prSet custT="1"/>
      <dgm:spPr/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Electric pulses are sent to the write head and the resulting magnetic patterns are recorded on the surface below, with different patterns for positive and negative currents</a:t>
          </a:r>
        </a:p>
      </dgm:t>
    </dgm:pt>
    <dgm:pt modelId="{4AE228E0-B535-2C43-8006-BC156855D165}" type="parTrans" cxnId="{AC169793-83B4-B14B-B753-93AF6F436394}">
      <dgm:prSet/>
      <dgm:spPr/>
      <dgm:t>
        <a:bodyPr/>
        <a:lstStyle/>
        <a:p>
          <a:endParaRPr lang="en-US"/>
        </a:p>
      </dgm:t>
    </dgm:pt>
    <dgm:pt modelId="{F4939A35-96F8-D648-83C1-4AB4AABAD1B0}" type="sibTrans" cxnId="{AC169793-83B4-B14B-B753-93AF6F436394}">
      <dgm:prSet/>
      <dgm:spPr/>
      <dgm:t>
        <a:bodyPr/>
        <a:lstStyle/>
        <a:p>
          <a:endParaRPr lang="en-US" dirty="0"/>
        </a:p>
      </dgm:t>
    </dgm:pt>
    <dgm:pt modelId="{061BC6A4-443D-3041-AB1F-B48B219AFC8E}">
      <dgm:prSet custT="1"/>
      <dgm:spPr/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The write head itself is made of easily magnetizable material and is in the shape of a rectangular doughnut with a gap along one side and a few turns of conducting wire along the opposite side</a:t>
          </a:r>
        </a:p>
      </dgm:t>
    </dgm:pt>
    <dgm:pt modelId="{35587D22-9AF4-6E46-A174-26FB9183ACB7}" type="parTrans" cxnId="{F67DA86B-19AA-774D-9117-C1C32DA18A6B}">
      <dgm:prSet/>
      <dgm:spPr/>
      <dgm:t>
        <a:bodyPr/>
        <a:lstStyle/>
        <a:p>
          <a:endParaRPr lang="en-US"/>
        </a:p>
      </dgm:t>
    </dgm:pt>
    <dgm:pt modelId="{5592C533-0230-7F43-9738-AAAD3041122A}" type="sibTrans" cxnId="{F67DA86B-19AA-774D-9117-C1C32DA18A6B}">
      <dgm:prSet/>
      <dgm:spPr/>
      <dgm:t>
        <a:bodyPr/>
        <a:lstStyle/>
        <a:p>
          <a:endParaRPr lang="en-US" dirty="0"/>
        </a:p>
      </dgm:t>
    </dgm:pt>
    <dgm:pt modelId="{9688729C-81D7-984C-BEA3-F6E85410BB2F}">
      <dgm:prSet custT="1"/>
      <dgm:spPr/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An electric current in the wire induces a magnetic field across the gap, which in turn magnetizes a small area of the recording medium</a:t>
          </a:r>
        </a:p>
      </dgm:t>
    </dgm:pt>
    <dgm:pt modelId="{AFE4017A-46B0-AB49-AD44-27BEDF39E84E}" type="parTrans" cxnId="{25B9180B-B00F-0B4E-8854-B53A121373C0}">
      <dgm:prSet/>
      <dgm:spPr/>
      <dgm:t>
        <a:bodyPr/>
        <a:lstStyle/>
        <a:p>
          <a:endParaRPr lang="en-US"/>
        </a:p>
      </dgm:t>
    </dgm:pt>
    <dgm:pt modelId="{D09A3BFB-5816-014E-900D-F28DCD4DAF72}" type="sibTrans" cxnId="{25B9180B-B00F-0B4E-8854-B53A121373C0}">
      <dgm:prSet/>
      <dgm:spPr/>
      <dgm:t>
        <a:bodyPr/>
        <a:lstStyle/>
        <a:p>
          <a:endParaRPr lang="en-US" dirty="0"/>
        </a:p>
      </dgm:t>
    </dgm:pt>
    <dgm:pt modelId="{E8370195-74F1-8B44-B00D-56C3254170AD}">
      <dgm:prSet custT="1"/>
      <dgm:spPr/>
      <dgm:t>
        <a:bodyPr/>
        <a:lstStyle/>
        <a:p>
          <a:pPr rtl="0"/>
          <a:r>
            <a:rPr lang="en-US" sz="1600" dirty="0">
              <a:solidFill>
                <a:schemeClr val="accent1">
                  <a:lumMod val="75000"/>
                </a:schemeClr>
              </a:solidFill>
              <a:effectLst/>
            </a:rPr>
            <a:t>Reversing the direction of the current reverses the direction of the magnetization on the recording medium</a:t>
          </a:r>
        </a:p>
      </dgm:t>
    </dgm:pt>
    <dgm:pt modelId="{86ABD566-D4E1-9743-8994-B746E668CCD2}" type="parTrans" cxnId="{E0C11D08-12A2-C44D-A996-FEA7AFE1A2F4}">
      <dgm:prSet/>
      <dgm:spPr/>
      <dgm:t>
        <a:bodyPr/>
        <a:lstStyle/>
        <a:p>
          <a:endParaRPr lang="en-US"/>
        </a:p>
      </dgm:t>
    </dgm:pt>
    <dgm:pt modelId="{00962EE2-D150-9C41-B6D4-FDA6C1748344}" type="sibTrans" cxnId="{E0C11D08-12A2-C44D-A996-FEA7AFE1A2F4}">
      <dgm:prSet/>
      <dgm:spPr/>
      <dgm:t>
        <a:bodyPr/>
        <a:lstStyle/>
        <a:p>
          <a:endParaRPr lang="en-US"/>
        </a:p>
      </dgm:t>
    </dgm:pt>
    <dgm:pt modelId="{4B4FD69F-8EB6-5F41-9EFA-60F8D3DB1298}" type="pres">
      <dgm:prSet presAssocID="{434C09B6-2CBA-BF4F-9383-688A1334CE4D}" presName="diagram" presStyleCnt="0">
        <dgm:presLayoutVars>
          <dgm:dir/>
          <dgm:resizeHandles val="exact"/>
        </dgm:presLayoutVars>
      </dgm:prSet>
      <dgm:spPr/>
    </dgm:pt>
    <dgm:pt modelId="{AC104BDD-DCDB-7B49-93A8-F6EB141B4496}" type="pres">
      <dgm:prSet presAssocID="{1B433DCD-6511-0A48-95E6-B9E4431A83D5}" presName="node" presStyleLbl="node1" presStyleIdx="0" presStyleCnt="6">
        <dgm:presLayoutVars>
          <dgm:bulletEnabled val="1"/>
        </dgm:presLayoutVars>
      </dgm:prSet>
      <dgm:spPr/>
    </dgm:pt>
    <dgm:pt modelId="{145D8E18-2B23-6A4F-9E06-157AA7551AD4}" type="pres">
      <dgm:prSet presAssocID="{7B5E3EF0-8E13-DE43-85BB-4C2F56DC1F1F}" presName="sibTrans" presStyleCnt="0"/>
      <dgm:spPr/>
    </dgm:pt>
    <dgm:pt modelId="{D381029A-F955-D94F-994B-4DEEB131BACD}" type="pres">
      <dgm:prSet presAssocID="{B4B63777-EC7E-584E-86AE-53D71C9CBDE7}" presName="node" presStyleLbl="node1" presStyleIdx="1" presStyleCnt="6">
        <dgm:presLayoutVars>
          <dgm:bulletEnabled val="1"/>
        </dgm:presLayoutVars>
      </dgm:prSet>
      <dgm:spPr/>
    </dgm:pt>
    <dgm:pt modelId="{DC25AA34-030B-864C-B5E6-2E79FF349E10}" type="pres">
      <dgm:prSet presAssocID="{EE58DF71-EC3B-C348-8B26-F1A06B27B5C6}" presName="sibTrans" presStyleCnt="0"/>
      <dgm:spPr/>
    </dgm:pt>
    <dgm:pt modelId="{174AA812-F8B6-3540-9BFB-422792D56201}" type="pres">
      <dgm:prSet presAssocID="{8CF94368-B512-5E40-A0F2-204B09098458}" presName="node" presStyleLbl="node1" presStyleIdx="2" presStyleCnt="6">
        <dgm:presLayoutVars>
          <dgm:bulletEnabled val="1"/>
        </dgm:presLayoutVars>
      </dgm:prSet>
      <dgm:spPr/>
    </dgm:pt>
    <dgm:pt modelId="{84587D91-F363-A449-B73D-7C98EF8ACA9A}" type="pres">
      <dgm:prSet presAssocID="{F4939A35-96F8-D648-83C1-4AB4AABAD1B0}" presName="sibTrans" presStyleCnt="0"/>
      <dgm:spPr/>
    </dgm:pt>
    <dgm:pt modelId="{56755B8C-22FA-424F-B414-0DB704613A86}" type="pres">
      <dgm:prSet presAssocID="{061BC6A4-443D-3041-AB1F-B48B219AFC8E}" presName="node" presStyleLbl="node1" presStyleIdx="3" presStyleCnt="6">
        <dgm:presLayoutVars>
          <dgm:bulletEnabled val="1"/>
        </dgm:presLayoutVars>
      </dgm:prSet>
      <dgm:spPr/>
    </dgm:pt>
    <dgm:pt modelId="{2A594DDA-F350-2F40-929C-993C18736ED3}" type="pres">
      <dgm:prSet presAssocID="{5592C533-0230-7F43-9738-AAAD3041122A}" presName="sibTrans" presStyleCnt="0"/>
      <dgm:spPr/>
    </dgm:pt>
    <dgm:pt modelId="{6CC45470-47B8-C54E-BBBD-380A86C2F55A}" type="pres">
      <dgm:prSet presAssocID="{9688729C-81D7-984C-BEA3-F6E85410BB2F}" presName="node" presStyleLbl="node1" presStyleIdx="4" presStyleCnt="6">
        <dgm:presLayoutVars>
          <dgm:bulletEnabled val="1"/>
        </dgm:presLayoutVars>
      </dgm:prSet>
      <dgm:spPr/>
    </dgm:pt>
    <dgm:pt modelId="{737B3191-0D34-C84B-96D2-4170E45E6B4A}" type="pres">
      <dgm:prSet presAssocID="{D09A3BFB-5816-014E-900D-F28DCD4DAF72}" presName="sibTrans" presStyleCnt="0"/>
      <dgm:spPr/>
    </dgm:pt>
    <dgm:pt modelId="{D306309E-42B4-1E4E-A484-65EF64014419}" type="pres">
      <dgm:prSet presAssocID="{E8370195-74F1-8B44-B00D-56C3254170AD}" presName="node" presStyleLbl="node1" presStyleIdx="5" presStyleCnt="6">
        <dgm:presLayoutVars>
          <dgm:bulletEnabled val="1"/>
        </dgm:presLayoutVars>
      </dgm:prSet>
      <dgm:spPr/>
    </dgm:pt>
  </dgm:ptLst>
  <dgm:cxnLst>
    <dgm:cxn modelId="{E0C11D08-12A2-C44D-A996-FEA7AFE1A2F4}" srcId="{434C09B6-2CBA-BF4F-9383-688A1334CE4D}" destId="{E8370195-74F1-8B44-B00D-56C3254170AD}" srcOrd="5" destOrd="0" parTransId="{86ABD566-D4E1-9743-8994-B746E668CCD2}" sibTransId="{00962EE2-D150-9C41-B6D4-FDA6C1748344}"/>
    <dgm:cxn modelId="{25B9180B-B00F-0B4E-8854-B53A121373C0}" srcId="{434C09B6-2CBA-BF4F-9383-688A1334CE4D}" destId="{9688729C-81D7-984C-BEA3-F6E85410BB2F}" srcOrd="4" destOrd="0" parTransId="{AFE4017A-46B0-AB49-AD44-27BEDF39E84E}" sibTransId="{D09A3BFB-5816-014E-900D-F28DCD4DAF72}"/>
    <dgm:cxn modelId="{3134223F-E792-794D-8C4E-3D501344091A}" type="presOf" srcId="{9688729C-81D7-984C-BEA3-F6E85410BB2F}" destId="{6CC45470-47B8-C54E-BBBD-380A86C2F55A}" srcOrd="0" destOrd="0" presId="urn:microsoft.com/office/officeart/2005/8/layout/default"/>
    <dgm:cxn modelId="{D8541144-2232-5644-81B0-BCD1145FA4D0}" type="presOf" srcId="{061BC6A4-443D-3041-AB1F-B48B219AFC8E}" destId="{56755B8C-22FA-424F-B414-0DB704613A86}" srcOrd="0" destOrd="0" presId="urn:microsoft.com/office/officeart/2005/8/layout/default"/>
    <dgm:cxn modelId="{D3ED4548-E3F3-FD4A-99C8-A6EC2FDBF5DB}" srcId="{1B433DCD-6511-0A48-95E6-B9E4431A83D5}" destId="{F53DA61D-11D2-8249-A867-F6D218EC9A31}" srcOrd="1" destOrd="0" parTransId="{7046263C-7F0F-8646-BB8A-618A92A344DB}" sibTransId="{18019056-F3EC-8E49-96D3-C1EB5D19B18E}"/>
    <dgm:cxn modelId="{F52E9B69-087C-684D-A7A1-F3F7067E7963}" srcId="{434C09B6-2CBA-BF4F-9383-688A1334CE4D}" destId="{1B433DCD-6511-0A48-95E6-B9E4431A83D5}" srcOrd="0" destOrd="0" parTransId="{038DB9C2-571D-1A4A-A2D4-99DEE5DA150C}" sibTransId="{7B5E3EF0-8E13-DE43-85BB-4C2F56DC1F1F}"/>
    <dgm:cxn modelId="{F67DA86B-19AA-774D-9117-C1C32DA18A6B}" srcId="{434C09B6-2CBA-BF4F-9383-688A1334CE4D}" destId="{061BC6A4-443D-3041-AB1F-B48B219AFC8E}" srcOrd="3" destOrd="0" parTransId="{35587D22-9AF4-6E46-A174-26FB9183ACB7}" sibTransId="{5592C533-0230-7F43-9738-AAAD3041122A}"/>
    <dgm:cxn modelId="{EB4AB36B-7133-A741-8B53-5C143AE5694B}" srcId="{1B433DCD-6511-0A48-95E6-B9E4431A83D5}" destId="{3D158240-2773-A44F-A8E9-C9E074E79162}" srcOrd="0" destOrd="0" parTransId="{6330C395-C995-9D4A-8049-5583A30CE402}" sibTransId="{BA637A8E-3EDD-9540-8240-A09825FFCAF4}"/>
    <dgm:cxn modelId="{95918778-C5A6-C141-B592-C5FF87D790CD}" type="presOf" srcId="{B4B63777-EC7E-584E-86AE-53D71C9CBDE7}" destId="{D381029A-F955-D94F-994B-4DEEB131BACD}" srcOrd="0" destOrd="0" presId="urn:microsoft.com/office/officeart/2005/8/layout/default"/>
    <dgm:cxn modelId="{5B7FA08B-92D8-5048-9819-CD342DD78085}" type="presOf" srcId="{3D158240-2773-A44F-A8E9-C9E074E79162}" destId="{AC104BDD-DCDB-7B49-93A8-F6EB141B4496}" srcOrd="0" destOrd="1" presId="urn:microsoft.com/office/officeart/2005/8/layout/default"/>
    <dgm:cxn modelId="{AC169793-83B4-B14B-B753-93AF6F436394}" srcId="{434C09B6-2CBA-BF4F-9383-688A1334CE4D}" destId="{8CF94368-B512-5E40-A0F2-204B09098458}" srcOrd="2" destOrd="0" parTransId="{4AE228E0-B535-2C43-8006-BC156855D165}" sibTransId="{F4939A35-96F8-D648-83C1-4AB4AABAD1B0}"/>
    <dgm:cxn modelId="{EF9F49A3-8C73-9E41-A7FE-FC1E378DD0AF}" type="presOf" srcId="{E8370195-74F1-8B44-B00D-56C3254170AD}" destId="{D306309E-42B4-1E4E-A484-65EF64014419}" srcOrd="0" destOrd="0" presId="urn:microsoft.com/office/officeart/2005/8/layout/default"/>
    <dgm:cxn modelId="{848700A7-5C0F-8842-8455-46AB8A55F6E6}" type="presOf" srcId="{F53DA61D-11D2-8249-A867-F6D218EC9A31}" destId="{AC104BDD-DCDB-7B49-93A8-F6EB141B4496}" srcOrd="0" destOrd="2" presId="urn:microsoft.com/office/officeart/2005/8/layout/default"/>
    <dgm:cxn modelId="{5669EEA9-BC37-B74C-8985-1D1A21BF8165}" type="presOf" srcId="{434C09B6-2CBA-BF4F-9383-688A1334CE4D}" destId="{4B4FD69F-8EB6-5F41-9EFA-60F8D3DB1298}" srcOrd="0" destOrd="0" presId="urn:microsoft.com/office/officeart/2005/8/layout/default"/>
    <dgm:cxn modelId="{8745AFCC-6CE1-2349-BA22-900DA6C4F668}" type="presOf" srcId="{8CF94368-B512-5E40-A0F2-204B09098458}" destId="{174AA812-F8B6-3540-9BFB-422792D56201}" srcOrd="0" destOrd="0" presId="urn:microsoft.com/office/officeart/2005/8/layout/default"/>
    <dgm:cxn modelId="{94B408E9-C19E-264D-9DE8-A83B81380380}" srcId="{434C09B6-2CBA-BF4F-9383-688A1334CE4D}" destId="{B4B63777-EC7E-584E-86AE-53D71C9CBDE7}" srcOrd="1" destOrd="0" parTransId="{3023CE3E-1392-4C4F-9557-1A8EE5E0ADA3}" sibTransId="{EE58DF71-EC3B-C348-8B26-F1A06B27B5C6}"/>
    <dgm:cxn modelId="{B1DCBDF0-6E88-A948-8816-D43006AD9C78}" type="presOf" srcId="{1B433DCD-6511-0A48-95E6-B9E4431A83D5}" destId="{AC104BDD-DCDB-7B49-93A8-F6EB141B4496}" srcOrd="0" destOrd="0" presId="urn:microsoft.com/office/officeart/2005/8/layout/default"/>
    <dgm:cxn modelId="{84D17891-31DA-4A40-8736-35A77E7B62DB}" type="presParOf" srcId="{4B4FD69F-8EB6-5F41-9EFA-60F8D3DB1298}" destId="{AC104BDD-DCDB-7B49-93A8-F6EB141B4496}" srcOrd="0" destOrd="0" presId="urn:microsoft.com/office/officeart/2005/8/layout/default"/>
    <dgm:cxn modelId="{39CCA634-4A6F-7349-ADD0-790462A7DCA1}" type="presParOf" srcId="{4B4FD69F-8EB6-5F41-9EFA-60F8D3DB1298}" destId="{145D8E18-2B23-6A4F-9E06-157AA7551AD4}" srcOrd="1" destOrd="0" presId="urn:microsoft.com/office/officeart/2005/8/layout/default"/>
    <dgm:cxn modelId="{54B24869-63EB-AF4A-BBFB-6625FCBB9C9B}" type="presParOf" srcId="{4B4FD69F-8EB6-5F41-9EFA-60F8D3DB1298}" destId="{D381029A-F955-D94F-994B-4DEEB131BACD}" srcOrd="2" destOrd="0" presId="urn:microsoft.com/office/officeart/2005/8/layout/default"/>
    <dgm:cxn modelId="{2E8086F2-41B9-5F43-B39E-6C64C5E71C8F}" type="presParOf" srcId="{4B4FD69F-8EB6-5F41-9EFA-60F8D3DB1298}" destId="{DC25AA34-030B-864C-B5E6-2E79FF349E10}" srcOrd="3" destOrd="0" presId="urn:microsoft.com/office/officeart/2005/8/layout/default"/>
    <dgm:cxn modelId="{27FEFF3F-B71C-C540-AAB1-072E520D02CB}" type="presParOf" srcId="{4B4FD69F-8EB6-5F41-9EFA-60F8D3DB1298}" destId="{174AA812-F8B6-3540-9BFB-422792D56201}" srcOrd="4" destOrd="0" presId="urn:microsoft.com/office/officeart/2005/8/layout/default"/>
    <dgm:cxn modelId="{BED30F8D-CC50-F140-846D-FB1D49F81BAA}" type="presParOf" srcId="{4B4FD69F-8EB6-5F41-9EFA-60F8D3DB1298}" destId="{84587D91-F363-A449-B73D-7C98EF8ACA9A}" srcOrd="5" destOrd="0" presId="urn:microsoft.com/office/officeart/2005/8/layout/default"/>
    <dgm:cxn modelId="{3D2AF306-4A3F-7948-9279-BF32E6E47FFB}" type="presParOf" srcId="{4B4FD69F-8EB6-5F41-9EFA-60F8D3DB1298}" destId="{56755B8C-22FA-424F-B414-0DB704613A86}" srcOrd="6" destOrd="0" presId="urn:microsoft.com/office/officeart/2005/8/layout/default"/>
    <dgm:cxn modelId="{EA9ED882-6CC1-F643-AED1-A6B87598F19B}" type="presParOf" srcId="{4B4FD69F-8EB6-5F41-9EFA-60F8D3DB1298}" destId="{2A594DDA-F350-2F40-929C-993C18736ED3}" srcOrd="7" destOrd="0" presId="urn:microsoft.com/office/officeart/2005/8/layout/default"/>
    <dgm:cxn modelId="{9DE8119B-A3E9-424C-8848-4C207B8DC466}" type="presParOf" srcId="{4B4FD69F-8EB6-5F41-9EFA-60F8D3DB1298}" destId="{6CC45470-47B8-C54E-BBBD-380A86C2F55A}" srcOrd="8" destOrd="0" presId="urn:microsoft.com/office/officeart/2005/8/layout/default"/>
    <dgm:cxn modelId="{7978BAE0-534C-F44E-9491-727273DE8954}" type="presParOf" srcId="{4B4FD69F-8EB6-5F41-9EFA-60F8D3DB1298}" destId="{737B3191-0D34-C84B-96D2-4170E45E6B4A}" srcOrd="9" destOrd="0" presId="urn:microsoft.com/office/officeart/2005/8/layout/default"/>
    <dgm:cxn modelId="{46F15BDE-2CA0-E048-963F-CB3A5B797356}" type="presParOf" srcId="{4B4FD69F-8EB6-5F41-9EFA-60F8D3DB1298}" destId="{D306309E-42B4-1E4E-A484-65EF6401441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04BDD-DCDB-7B49-93A8-F6EB141B4496}">
      <dsp:nvSpPr>
        <dsp:cNvPr id="0" name=""/>
        <dsp:cNvSpPr/>
      </dsp:nvSpPr>
      <dsp:spPr>
        <a:xfrm>
          <a:off x="757613" y="1265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lumMod val="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  <a:gs pos="50000">
              <a:schemeClr val="accent3">
                <a:lumMod val="60000"/>
                <a:lumOff val="40000"/>
              </a:schemeClr>
            </a:gs>
            <a:gs pos="75000">
              <a:schemeClr val="accent3">
                <a:lumMod val="60000"/>
                <a:lumOff val="40000"/>
              </a:schemeClr>
            </a:gs>
            <a:gs pos="87000">
              <a:schemeClr val="accent3">
                <a:lumMod val="60000"/>
                <a:lumOff val="40000"/>
              </a:schemeClr>
            </a:gs>
            <a:gs pos="93000">
              <a:schemeClr val="accent3">
                <a:lumMod val="60000"/>
                <a:lumOff val="40000"/>
              </a:schemeClr>
            </a:gs>
            <a:gs pos="95000">
              <a:schemeClr val="accent3">
                <a:lumMod val="60000"/>
                <a:lumOff val="4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Data are recorded on and later retrieved from the disk via a conducting coil named the </a:t>
          </a:r>
          <a:r>
            <a:rPr lang="en-US" sz="1600" i="1" kern="1200" dirty="0">
              <a:solidFill>
                <a:schemeClr val="accent1">
                  <a:lumMod val="75000"/>
                </a:schemeClr>
              </a:solidFill>
              <a:effectLst/>
            </a:rPr>
            <a:t>head</a:t>
          </a:r>
          <a:endParaRPr lang="en-US" sz="1600" kern="1200" dirty="0">
            <a:solidFill>
              <a:schemeClr val="accent1">
                <a:lumMod val="75000"/>
              </a:schemeClr>
            </a:solidFill>
            <a:effectLst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effectLst/>
            </a:rPr>
            <a:t>In many systems there are two heads, a read head and a write head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>
              <a:solidFill>
                <a:schemeClr val="accent1">
                  <a:lumMod val="75000"/>
                </a:schemeClr>
              </a:solidFill>
              <a:effectLst/>
            </a:rPr>
            <a:t>During a read or write operation the head is stationary while the platter rotates beneath it</a:t>
          </a:r>
        </a:p>
      </dsp:txBody>
      <dsp:txXfrm>
        <a:off x="757613" y="1265"/>
        <a:ext cx="3161034" cy="1896620"/>
      </dsp:txXfrm>
    </dsp:sp>
    <dsp:sp modelId="{D381029A-F955-D94F-994B-4DEEB131BACD}">
      <dsp:nvSpPr>
        <dsp:cNvPr id="0" name=""/>
        <dsp:cNvSpPr/>
      </dsp:nvSpPr>
      <dsp:spPr>
        <a:xfrm>
          <a:off x="4234751" y="1265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216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216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The write mechanism exploits the fact that electricity flowing through a coil produces a magnetic field</a:t>
          </a:r>
        </a:p>
      </dsp:txBody>
      <dsp:txXfrm>
        <a:off x="4234751" y="1265"/>
        <a:ext cx="3161034" cy="1896620"/>
      </dsp:txXfrm>
    </dsp:sp>
    <dsp:sp modelId="{174AA812-F8B6-3540-9BFB-422792D56201}">
      <dsp:nvSpPr>
        <dsp:cNvPr id="0" name=""/>
        <dsp:cNvSpPr/>
      </dsp:nvSpPr>
      <dsp:spPr>
        <a:xfrm>
          <a:off x="757613" y="2213989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432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432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Electric pulses are sent to the write head and the resulting magnetic patterns are recorded on the surface below, with different patterns for positive and negative currents</a:t>
          </a:r>
        </a:p>
      </dsp:txBody>
      <dsp:txXfrm>
        <a:off x="757613" y="2213989"/>
        <a:ext cx="3161034" cy="1896620"/>
      </dsp:txXfrm>
    </dsp:sp>
    <dsp:sp modelId="{56755B8C-22FA-424F-B414-0DB704613A86}">
      <dsp:nvSpPr>
        <dsp:cNvPr id="0" name=""/>
        <dsp:cNvSpPr/>
      </dsp:nvSpPr>
      <dsp:spPr>
        <a:xfrm>
          <a:off x="4234751" y="2213989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648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648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The write head itself is made of easily magnetizable material and is in the shape of a rectangular doughnut with a gap along one side and a few turns of conducting wire along the opposite side</a:t>
          </a:r>
        </a:p>
      </dsp:txBody>
      <dsp:txXfrm>
        <a:off x="4234751" y="2213989"/>
        <a:ext cx="3161034" cy="1896620"/>
      </dsp:txXfrm>
    </dsp:sp>
    <dsp:sp modelId="{6CC45470-47B8-C54E-BBBD-380A86C2F55A}">
      <dsp:nvSpPr>
        <dsp:cNvPr id="0" name=""/>
        <dsp:cNvSpPr/>
      </dsp:nvSpPr>
      <dsp:spPr>
        <a:xfrm>
          <a:off x="757613" y="4426713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864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864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An electric current in the wire induces a magnetic field across the gap, which in turn magnetizes a small area of the recording medium</a:t>
          </a:r>
        </a:p>
      </dsp:txBody>
      <dsp:txXfrm>
        <a:off x="757613" y="4426713"/>
        <a:ext cx="3161034" cy="1896620"/>
      </dsp:txXfrm>
    </dsp:sp>
    <dsp:sp modelId="{D306309E-42B4-1E4E-A484-65EF64014419}">
      <dsp:nvSpPr>
        <dsp:cNvPr id="0" name=""/>
        <dsp:cNvSpPr/>
      </dsp:nvSpPr>
      <dsp:spPr>
        <a:xfrm>
          <a:off x="4234751" y="4426713"/>
          <a:ext cx="3161034" cy="1896620"/>
        </a:xfrm>
        <a:prstGeom prst="rect">
          <a:avLst/>
        </a:prstGeom>
        <a:gradFill rotWithShape="0">
          <a:gsLst>
            <a:gs pos="0">
              <a:schemeClr val="accent3">
                <a:hueOff val="-1080000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3">
                <a:hueOff val="-1080000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accent1">
                  <a:lumMod val="75000"/>
                </a:schemeClr>
              </a:solidFill>
              <a:effectLst/>
            </a:rPr>
            <a:t>Reversing the direction of the current reverses the direction of the magnetization on the recording medium</a:t>
          </a:r>
        </a:p>
      </dsp:txBody>
      <dsp:txXfrm>
        <a:off x="4234751" y="4426713"/>
        <a:ext cx="3161034" cy="1896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4A63070-95B0-C841-848B-70D96460402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82583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81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8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48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D245E4-CB43-F844-B5DA-3C7BAF45101A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408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chapter examines a range of external memory devices and systems. We begin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most important device, the magnetic disk. Magnetic disks are the foundation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external memory on virtually all computer systems. The next section examines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disk arrays to achieve greater performance, looking specifically 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family of systems known as RAID (Redundant Array of Independent Disks).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increasingly important component of many computer systems is the solid state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which is discussed next. Then, external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memory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examined. Finally,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tape is described.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10555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65405E-CE8E-3F42-AD5D-8DE8A2BC0207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Finally, the head mechanism provides a classification of disks into three types.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Traditionally, the read-write head has been positioned a fixed distance above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platter, allowing an air gap. At the other extreme is a head mechanism that actually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comes into physical contact with the medium during a read or write operation.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mechanism is used with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floppy disk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a small, flexible platter and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least expensive type of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understand the third type of disk, we need to comment on the relationship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data density and the size of the air gap. The head must generate or sense 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electromagnetic field of sufficient magnitude to write and read properly. The narrower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is, the closer it must be to the platter surface to function. A narrower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means narrower tracks and therefore greater data density, which is desirable.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However, the closer the head is to the disk, the greater the risk of error from impurities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imperfections. To push the technology further, the Winchester disk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developed. Winchester heads are used in sealed drive assemblies that are almost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free of contaminants. They are designed to operate closer to the disk’s surface than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conventional rigid disk heads, thus allowing greater data density. The head is actually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aerodynamic foil that rests lightly on the platter’s surface when the disk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motionless. The air pressure generated by a spinning disk is enough to make the foil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rise above the surface. The resulting noncontact system can be engineered to use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narrower heads that operate closer to the platter’s surface than conventional rigid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heads.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33064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95B6D5-9271-8C43-9BA9-361A11A8899D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6.2 gives disk parameters for typical contemporary high-performance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3862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actual details of disk I/O operation depend on the computer system, the operating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system, and the nature of the I/O channel and disk controller hardware.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general timing diagram of disk I/O transfer is shown in Figure 6.5.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24456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When the disk drive is operating, the disk is rotating at constant speed.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 or write, the head must be positioned at the desired track and at the beginning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desired sector on that track. Track selection involves moving the head in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system or electronically selecting one head on a fixed-head system.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movable-head system, the time it takes to position the head at the track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seek time.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either case, once the track is selected, the disk controller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waits until the appropriate sector rotates to line up with the head. The time it takes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beginning of the sector to reach the head is known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delay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or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latency.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sum of the seek time, if any, and the rotational delay equals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time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which is the time it takes to get into position to read or write. Once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in position, the read or write operation is then performed as the sector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moves under the head; this is the data transfer portion of the operation; the time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required for the transfer is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time.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In addition to the access time and transfer time, there are several queuing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delays normally associated with a disk I/O operation. When a process issues an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request, it must first wait in a queue for the device to be available. At that time,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device is assigned to the process. If the device shares a single I/O channel or a set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I/O channels with other disk drives, then there may be an additional wait for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channel to be available. At that point, the seek is performed to begin disk access.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some high-end systems for servers, a technique known as rotational positional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sensing (RPS) is used. This works as follows: When the seek command has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been issued, the channel is released to handle other I/O operations. When the seek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completed, the device determines when the data will rotate under the head.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sector approaches the head, the device tries to reestablish the communication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path back to the host. If either the control unit or the channel is busy with another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I/O, then the reconnection attempt fails and the device must rotate one whole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revolution before it can attempt to reconnect, which is called an RPS miss. This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extra delay element that must be added to the timeline of Figure 6.5.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It is clear that the order in which sectors are read from the disk has a tremendous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effect on I/O performance. In the case of file access in which multiple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sectors are read or written, we have some control over the way in which sectors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 are deployed. However, even in the case of a file access, in a multiprogramming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environment, there will be I/O requests competing for the same disk.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Thus, it is worthwhile to examine ways in which the performance of disk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improved over that achieved with purely random access to the disk.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leads to a consideration of disk scheduling algorithms, which is the province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operating system and beyond the scope of this book (see [STAL15] for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discussion).</a:t>
            </a:r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0850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35BBECF-5663-7E4B-A431-896C1B22399A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multiple disks, there is a wide variety of ways in which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can be organized and in which redundancy can be added to improve reliability.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could make it difficult to develop database schemes that are usable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number of platforms and operating systems. Fortunately, industry has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agreed on a standardized scheme for multiple-disk database design, known as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(Redundant Array of Independent Disks). The RAID scheme consists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seven levels, zero through six. These levels do not imply a hierarchical relationship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designate different design architectures that share three common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characteristics: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RAID is a set of physical disk drives viewed by the operating system as a single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drive.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Data are distributed across the physical drives of an array in a scheme known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striping, described subsequently.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Redundant disk capacity is used to store parity information, which guarantees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recoverability in case of a disk failure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details of the second and third characteristics differ for the different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levels. RAID 0 and RAID 1 do not support the third characteristic.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The term RAID  was originally coined in a paper by a group of researchers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the University of California at Berkeley [PATT88].  The paper outlined various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configurations and applications and introduced the definitions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that are still used. The RAID strategy employs multiple disk drives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distributes data in such a way as to enable simultaneous access to data from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drives, thereby improving I/O performance and allowing easier incremental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in capacity.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1039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D6CA8D-032B-EF4D-ADE1-BBAE35C05B9E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unique contribution of the RAID proposal is to address effectively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need for redundancy. Although allowing multiple heads and actuators to operate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simultaneously achieves higher I/O and transfer rates, the use of multiple devices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the probability of failure. To compensate for this decreased reliability,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makes use of stored parity information that enables the recovery of data lost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due to a disk failure.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 now examine each of the RAID levels. Table 6.3 provides a rough guide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seven levels. In the table, I/O performance is shown both in terms of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capacity, or ability to move data, and I/O request rate, or ability to satisfy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requests, since these RAID levels inherently perform differently relative to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two metrics. Each RAID level’s strong point is highlighted by darker shading.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719610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6.6 illustrates the use of the seven RAID schemes to support a data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capacity requiring four disks with no redundancy. The figures highlight the layout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user data and redundant data and indicates the relative storage requirements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various levels. We refer to these figures throughout the following discussion.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seven RAID levels described, only four are commonly used: RAID levels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0, 1, 5, and 6.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74369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1F2779-CA6D-3B41-A858-EC3911333370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6.6 continued.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9359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 0 is not a true member of the RAID family because it does not include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redundancy to improve performance. However, there are a few applications, such as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on supercomputers in which performance and capacity are primary concerns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low cost is more important than improved reliability.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RAID 0, the user and system data are distributed across all of the disks in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array. This has a notable advantage over the use of a single large disk: If two-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different I/O requests are pending for two different blocks of data, then there is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good chance that the requested blocks are on different disks. Thus, the two requests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issued in parallel, reducing the I/O queuing time.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RAID 0, as with all of the RAID levels, goes further than simply distributing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data across a disk array: The data are striped  across the available disks. This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best understood by considering Figure 6.7. All of the user and system data are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viewed as being stored on a logical disk. The logical disk is divided into strips; these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may be physical blocks, sectors, or some other unit. The strips are mapped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round robin to consecutive physical disks in the RAID array. A set of logically consecutive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strips that maps exactly one strip to each array member is referred to as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stripe.  In an n-disk array, the first n  logical strips are physically stored as the first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 on each of the n  disks, forming the first stripe; the second n  strips are distributed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second strips on each disk; and so on. The advantage of this layout is that if a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I/O request consists of multiple logically contiguous strips, then up to n  strips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that request can be handled in parallel, greatly reducing the I/O transfer time.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6.7 indicates the use of array management software to map between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logical and physical disk space. This software may execute either in the disk subsystem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in a host computer.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4182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BA0D3B-CC43-744C-8A13-8978A16C061F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performance of any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depends critically on the request patterns of the host system and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layout of the data. These issues can be most clearly addressed in RAID 0, where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impact of redundancy does not interfere with the analysis. First, let us consider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 of RAID 0 to achieve a high data transfer rate. For applications to experience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high transfer rate, two requirements must be met. First, a high transfer capacity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exist along the entire path between host memory and the individual disk drives.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includes internal controller buses, host system I/O buses, I/O adapters, and host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buses.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second requirement is that the application must make I/O requests that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the disk array efficiently. This requirement is met if the typical request is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 amounts of logically contiguous data, compared to the size of a strip. In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case, a single I/O request involves the parallel transfer of data from multiple disks,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increasing the effective transfer rate compared to a single-disk transfer.</a:t>
            </a:r>
          </a:p>
          <a:p>
            <a:endParaRPr lang="en-US" sz="1200" b="0" i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transaction-oriented environment, 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user is typically more concerned with 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response time than with transfer rate.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individual I/O request for a small amount of data, the I/O time is dominated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motion of the disk heads (seek time) and the movement of the disk (rotational latency).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 environment, there may be hundreds of I/O requests per second.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array can provide high I/O execution rates by balancing the I/O load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across multiple disks. Effective load balancing is achieved only if there are typically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I/O requests outstanding. This, in turn, implies that there are multiple independent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applications or a single transaction-oriented application that is capable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asynchronous I/O requests. The performance will also be influenced by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 size. If the strip size is relatively large, so that a single I/O request only involves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single disk access, then multiple waiting I/O requests can be handled in parallel,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reducing the queuing time for each request.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89195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104403-97C8-424F-9205-9E80F543074F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is a circular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constructed of nonmagnetic material, called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substrate,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coated with a magnetizable material. Traditionally, the substrate has been an aluminum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aluminum alloy material. More recently, glass substrates have been introduced.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glass substrate has a number of benefits, including the following: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Improvement in the uniformity of the magnetic film surface to increase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reliability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 significant reduction in overall surface defects to help reduce read-write errors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Ability to support lower fly heights (described subsequently)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Better stiffness to reduce disk dynamics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Greater ability to withstand shock and damage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8092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1 differs from RAID levels 2 through 6 in the way in which redundancy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achieved. In these other RAID schemes, some form of parity calculation is used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introduce redundancy, whereas in RAID 1, redundancy is achieved by the simple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expedient of duplicating all the data. As Figure 6.6b shows, data striping is used,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RAID 0. But in this case, each logical strip is mapped to two separate physical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so that every disk in the array has a mirror disk that contains the same data.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1 can also be implemented without data striping, though this is less common.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a number of positive aspects to the RAID 1 organization: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A read request can be serviced by either of the two disks that contains the requested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data, whichever one involves the minimum seek time plus rotational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latency.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A write request requires that both corresponding strips be updated, but this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done in parallel. Thus, the write performance is dictated by the slower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two writes (i.e., the one that involves the larger seek time plus rotational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latency). However, there is no “write penalty” with RAID 1. RAID levels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 through 6 involve the use of parity bits. Therefore, when a single strip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updated, the array management software must first compute and update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parity bits as well as updating the actual strip in question.</a:t>
            </a:r>
          </a:p>
          <a:p>
            <a:endParaRPr lang="en-US" sz="1200" b="1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Recovery from a failure is simple. When a drive fails, the data may still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accessed from the second drive.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principal disadvantage of RAID 1 is the cost; it requires twice the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space of the logical disk that it supports. Because of that, a RAID 1 configuration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likely to be limited to drives that store system software and data and other highly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critical files. In these cases, RAID 1 provides real-time copy of all data so that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event of a disk failure, all of the critical data are still immediately available.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 transaction-oriented environment, RAID 1 can achieve high I/O request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rates if the bulk of the requests are reads. In this situation, the performance of RAID 1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approach double of that of RAID 0. However, if a substantial fraction of the I/O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requests are write requests, then there may be no significant performance gain over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0. RAID 1 may also provide improved performance over RAID 0 for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 intensive applications with a high percentage of reads. Improvement occurs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if the application can split each read request so that both disk members participate.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731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2 and 3 make use of a parallel access technique. In a parallel access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array, all member disks participate in the execution of every I/O request. Typically,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spindles of the individual drives are synchronized so that each disk head is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position on each disk at any given time.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 the other RAID schemes, data striping is used. In the case of RAID 2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3, the strips are very small, often as small as a single byte or word. With RAID 2,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error-correcting code is calculated across corresponding bits on each data disk,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bits of the code are stored in the corresponding bit positions on multiple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parity disks. Typically, a Hamming code is used, which is able to correct single-bit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errors and detect double-bit errors.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Although RAID 2 requires fewer disks than RAID 1, it is still rather costly.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number of redundant disks is proportional to the log of the number of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 On a single read, all disks are simultaneously accessed. The requested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associated error-correcting code are delivered to the array controller. If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a single-bit error, the controller can recognize and correct the error instantly,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 that the read access time is not slowed. On a single write, all data disks and parity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must be accessed for the write operation.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2 would only be an effective choice in an environment in which many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errors occur. Given the high reliability of individual disks and disk drives,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2 is overkill and is not implemented.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8199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3 is organized in a similar fashion to RAID 2. The difference is that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 requires only a single redundant disk, no matter how large the disk array.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 employs parallel access, with data distributed in small strips. Instead of an error correcting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code, a simple parity bit is computed for the set of individual bits in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position on all of the data disks.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event of a drive failure, the parity drive is accessed and data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reconstructed from the remaining devices. Once the failed drive is replaced,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missing data can be restored on the new drive and operation resumed.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event of a disk failure, all of the data are still available in what is referred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as reduced mode. In this mode, for reads, the missing data are regenerated on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fly using the exclusive-OR calculation. When data are written to a reduced RAID 3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array, consistency of the parity must be maintained for later regeneration. Return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full operation requires that the failed disk be replaced and the entire contents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failed disk be regenerated on the new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data are striped in very small strips, RAID 3 can achieve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very high data transfer rates. Any I/O request will involve the parallel transfer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from all of the data disks. For large transfers, the performance improvement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especially noticeable. On the other hand, only one I/O request can be executed at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time. Thus, in a transaction-oriented environment, performance suffers.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92678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levels 4 through 6 make use of an independent access technique. In an independent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array, each member disk operates independently, so that separate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I/O requests can be satisfied in parallel. Because of this, independent access arrays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more suitable for applications that require high I/O request rates and are relatively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suited for applications that require high data transfer rates.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in the other RAID schemes, data striping is used. In the case of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4 through 6, the strips are relatively large. With RAID 4, a bit-by-bit parity strip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calculated across corresponding strips on each data disk, and the parity bits are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in the corresponding strip on the parity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4 involves a write penalty when an I/O write request of small size is performed.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Each time that a write occurs, the array management software must update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not only the user data but also the corresponding parity bits.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calculate the new parity, the array management software must read the old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strip and the old parity strip. Then it can update these two strips with the new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and the newly calculated parity. Thus, each strip write involves two reads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writes.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case of a larger size I/O write that involves strips on all disk drives, parity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easily computed by calculation using only the new data bits. Thus, the parity drive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updated in parallel with the data drives and there are no extra reads or writes.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any case, every write operation must involve the parity disk, which therefore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become a bottleneck.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9875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5E4D1B-3B62-AF4E-AD97-68ECBE40EF0C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5 is organized in a similar fashion to RAID 4. The difference is that RAID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5 distributes the parity strips across all disks. A typical allocation is a round-robin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scheme, as illustrated in Figure 6.8f. For an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n-disk array,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parity strip is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different disk for the first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stripes, and the pattern then repeats.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distribution of parity strips across all drives avoids the potential I/O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bottle-neck found in RAID 4.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RAID 6 was introduced in a subsequent paper by the Berkeley researchers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[KATZ89]. In the RAID 6 scheme, two different parity calculations are carried out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stored in separate blocks on different disks. Thus, a RAID 6 array whose user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require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disks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consists of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+ 2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6.6g illustrates the scheme. P and Q are two different data check algorithms.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of the two is the exclusive-OR calculation used in RAID 4 and 5. But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other is an independent data check algorithm. This makes it possible to regenerate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even if two disks containing user data fail.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advantage of RAID 6 is that it provides extremely high data availability.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Three disks would have to fail within the MTTR (mean time to repair) interval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cause data to be lost. On the other hand, RAID 6 incurs a substantial write penalty,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each write affects two parity blocks. Performance benchmarks [EISC07]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show a RAID 6 controller can suffer more than a 30% drop in overall write performance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compared with a RAID 5 implementation. RAID 5 and RAID 6 read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performance is comparable.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5496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6.4 is a comparative summary of the seven levels.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4380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6.4 RAID comparison (page 2</a:t>
            </a:r>
            <a:r>
              <a:rPr lang="en-US" baseline="0" dirty="0"/>
              <a:t> of 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64846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81C7C4-0394-3945-A2F1-7F01B6D5D3F1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SSDs have the following advantages over HDDs: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High-performance input/output operations per second (IOPS): Significantly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performance I/O subsystems.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Durability: Less susceptible to physical shock and vibration.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Longer lifespan: SSDs are not susceptible to mechanical wear.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power consumption: SSDs use considerably less than comparable-size HDDs.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Quieter and cooler running capabilities: Less floor space required, lower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energy costs, and a greener enterprise.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Lower access times and latency rates: Over 10 times faster than the spinning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 in an HDD.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Currently, HDDs enjoy a cost per bit advantage and a capacity advantage, but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these differences are shrinking.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647274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cost of flash-based SSDs has dropped and the performance and bit density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increased, SSDs have become increasingly competitive with HDDs. Table 6.5 shows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 measures of comparison at the time of this writing.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4721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394E3C2-48EA-0B4F-B9F0-C59C650530FA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6.8 illustrates a general view of the common architectural system component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associated with any SSD system. On the host system, to operating system invokes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 system software to access data on the disk. The file system, in turn, invokes I/O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driver software. The I/O driver software provides host access to the particular SSD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product. The interface component in Figure 6.8 refers to the physical and electrical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between the host processor and the SSD peripheral device. If the device is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internal hard drive, a common interface is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PCIe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For external devices, one common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interface is USB.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addition to the interface to the host system, the SSD contains the following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components: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Controller: Provides SSD device level interfacing and firmware execution.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Addressing: Logic that performs the selection function across the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components.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Data buffer/cache: High speed RAM memory components used for speed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matching and to increased data throughput.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Error correction: Logic for error detection and correction.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Flash memory components: Individual NAND flash chips.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8762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recorded on and later retrieved from the disk via a conducting coil named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head;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many systems, there are two heads, a read head and a write head. During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read or write operation, the head is stationary while the platter rotates beneath it.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write mechanism exploits the fact that electricity flowing through a coil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produces a magnetic field. Electric pulses are sent to the write head, and the resulting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patterns are recorded on the surface below, with different patterns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positive and negative currents. The write head itself is made of easily magnetizable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material and is in the shape of a rectangular doughnut with a gap along one side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few turns of conducting wire along the opposite side (Figure 6.1). An electric current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wire induces a magnetic field across the gap, which in turn magnetizes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small area of the recording medium. Reversing the direction of the current reverses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direction of the magnetization on the recording medium.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traditional read mechanism exploits the fact that a magnetic field moving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relative to a coil produces an electrical current in the coil. When the surface of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passes under the head, it generates a current of the same polarity as the one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already recorded. The structure of the head for reading is in this case essentially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same as for writing and therefore the same head can be used for both. Such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heads are used in floppy disk systems and in older rigid disk systems.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Contemporary rigid disk systems use a different read mechanism, requiring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separate read head, positioned for convenience close to the write head. The read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consists of a partially shielded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magnetoresistive (MR) sensor. The MR material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an electrical resistance that depends on the direction of the magnetization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medium moving under it. By passing a current through the MR sensor, resistance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changes are detected as voltage signals. The MR design allows higher-frequency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operation, which equates to greater storage densities and operating speeds.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49298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FC7E7E-7512-0A41-9BBD-C558D3AF6A50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are two practical issues p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eculiar to SSDs that are not faced by HDDs. First,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SDD performance has a tendency to slow down as the device is used. To understand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reason for this, you need to know that files are stored on disk as a set of pages,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typically 4 KB in length. These pages are not necessarily, and indeed not typically,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as a contiguous set of pages on the disk. The reason for this arrangement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explained in our discussion of virtual memory in Chapter 8. However, flash memory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accessed in blocks, with a typically block size of 512 KB, so that there are typically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128 pages per block. Now consider what must be done to write a page onto a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The entire block must be read from the flash memory and placed in a RAM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buffer. Then the appropriate page in the RAM buffer is updated.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Before the block can be written back to flash memory, the entire block of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 must be erased—it is not possible to erase just one page of the flash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memory.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entire block from the buffer is now written back to the flash memory.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Now, when a flash drive is relatively empty and a new file is created,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pages of that file are written on to the drive contiguously, so that one or only a few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are affected. However, over time, because of the way virtual memory works,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files become fragmented, with pages scattered over multiple blocks. As the drive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 more occupied, there is more fragmentation, so the writing of a new file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affect multiple blocks. Thus, the writing of multiple pages from one block becomes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slower, the more fully occupied the disk is. Manufacturers have developed a variety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techniques to compensate for this property of flash memory, such as setting aside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substantial portion of the SSD as extra space for write operations (called over provisioning),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then to erase inactive pages during idle time used to defragment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disk. Another technique is the TRIM command, which allows an operating system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inform a solid state drive (SSD) which blocks of data are no longer considered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 and can be wiped internally.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second practical issue with flash memory drives is that a flash memory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becomes unusable after a certain number of writes. As flash cells are stressed,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lose their ability to record and retain values. A typical limit is 100,000 writes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[GSOE08]. Techniques for prolonging the life of an SSD drive include front-ending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flash with a cache to delay and group write operations, using wear-leveling algorithms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evenly distribute writes across block of cells, and sophisticated bad-block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management techniques. In addition, vendors are deploying SSDs in RAID configurations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further reduce the probability of data loss. Most flash devices are also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capable of estimating their own remaining lifetimes so systems can anticipate failure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take preemptive action.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06745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1983, one of the most successful consumer products of all time was introduced: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compact disk (CD) digital audio system. The CD is a non-erasable disk that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 more than 60 minutes of audio information on one side. The huge commercial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success of the CD enabled the development of low-cost optical-disk storage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technology that has revolutionized computer data storage. A variety of optical-disk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systems have been introduced (Table 6.6). We briefly review each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97592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Both the audio CD and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(compact disk read-only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</a:t>
            </a:r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emory) share a similar technology. The main difference is that CD-ROM players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are more rugged and have error correction devices to ensure that data are properly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transferred from disk to computer. Both types of disk are made the same way.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is formed from a resin, such as polycarbonate. Digitally recorded information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(either music or computer data) is imprinted as a series of microscopic pits on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surface of the polycarbonate. This is done, first of all, with a finely focused, high intensity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laser to create a master disk. The master is used, in turn, to make a die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stamp out copies onto polycarbonate. The pitted surface is then coated with a highly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reflective surface, usually aluminum or gold. This shiny surface is protected against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dust and scratches by a top coat of clear acrylic. Finally, a label can be silkscreened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onto the acrylic.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473509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Information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retrieved from a CD or CD-ROM by a low-powered laser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housed in an optical-disk player, or drive unit. The laser shines through the clear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polycarbonate while a motor spins the disk past it (Figure 6.9). The intensity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reflected light of the laser changes as it encounters a pit. Specifically, if the laser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beam falls on a pit, which has a somewhat rough surface, the light scatters and a low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intensity is reflected back to the source. The areas between pits are called lands.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land is a smooth surface, which reflects back at higher intensity. The change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between pits and lands is detected by a photo sensor and converted into a digital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signal. The sensor tests the surface at regular intervals. The beginning or end of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pit represents a 1; when no change in elevation occurs between intervals, a 0 is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Recall that on a magnetic disk, information is recorded in concentric tracks.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simplest constant angular velocity (CAV) system, the number of bits per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is constant. An increase in density is achieved with multiple zoned recording,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the surface is divided into a number of zones, with zones farther from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center containing more bits than zones closer to the center. Although this technique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increases capacity, it is still not optimal.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achieve greater capacity, CDs and CD-ROMs do not organize information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concentric tracks. Instead, the disk contains a single spiral track, beginning near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center and spiraling out to the outer edge of the disk. Sectors near the outside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disk are the same length as those near the inside. Thus, information is packed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evenly across the disk in segments of the same size and these are scanned at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rate by rotating the disk at a variable speed. The pits are then read by the laser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at a constant linear velocity (CLV). The disk rotates more slowly for accesses near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outer edge than for those near the center. Thus, the capacity of a track and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rotational delay both increase for positions nearer the outer edge of the disk. The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capacity for a CD-ROM is about 680 MB.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0643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 the CD-ROM are organized as a sequence of blocks. A typical block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format is shown in Figure 6.10. It consists of the following fields: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Sync: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sync field identifies the beginning of a block. It consists of a byte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0s, 10 bytes of all 1s, and a byte of all 0s.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Header: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header contains the block address and the mode byte. Mode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 specifies a blank data field; mode 1 specifies the use of an error-correcting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 and 2048 bytes of data; mode 2 specifies 2336 bytes of user data with no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error-correcting code.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User data.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Auxiliary: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Additional user data in mode 2. In mode 1, this is a 288-byte error correcting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use of CLV, random access becomes more difficult. Locating a specific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address involves moving the head to the general area, adjusting the rotation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speed and reading the address, and then making minor adjustments to find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 the specific sector.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5628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is appropriate for the distribution of large amounts of data to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large number of users. Because of the expense of the initial writing process, it is not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appropriate for individualized applications. Compared with traditional magnetic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disks, the CD-ROM has two advantages: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optical disk together with the information stored on it can be mass replicated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inexpensively—unlike a magnetic disk. The database on a magnetic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to be reproduced by copying one disk at a time using two disk drives.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The optical disk is removable, allowing the disk itself to be used for archival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storage. Most magnetic disks are non-removable. The information on non-removable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disks must first be copied to another storage medium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before the disk drive/disk can be used to store new information.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disadvantages of CD-ROM are as follows: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It is read-only and cannot be updated.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• It has an access time much longer than that of a magnetic disk drive, as much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half a second.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193685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accommodate applications in which only one or a small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number of copies of a set of data is needed, the write-once read-many CD, known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the CD recordable (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CD-R),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has been developed. For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disk is prepared</a:t>
            </a: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such a way that it can be subsequently written once with a laser beam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modest -intensity. Thus, with a some what more expensive disk controller than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CD-ROM, the customer can write once as well as read the disk.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 medium is similar to but not identical to that of a CD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CD-ROM. For CDs and CD-ROMs, information is recorded by the pitting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surface of the medium, which changes reflectivity. For a CD-R, the medium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includes a dye layer. The dye is used to change reflectivity and is activated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 high-intensity laser. The resulting disk can be read on a CD-R drive or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CD-ROM drive.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 optical disk is attractive for archival storage of documents and files.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provides a permanent record of large volumes of user data.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CD-RW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disk can be repeatedly written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overwritten, as with a magnetic disk. Although a number of approaches have been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tried, the only pure optical approach that has proved attractive is called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phase change disk uses a material that has two significantly different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reflectivities in two different phase states. There is an amorphous state, in which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molecules exhibit a random orientation that reflects light poorly; and a crystalline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state, which has a smooth surface that reflects light well. A beam of laser light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change the material from one phase to the other. The primary disadvantage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phase change optical disks is that the material eventually and permanently loses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desirable properties. Current materials can be used for between 500,000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1,000,000 erase cycles.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CD-RW has the obvious advantage over CD-ROM and CD-R that it can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rewritten and thus used as a true secondary storage. As such, it competes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disk. A key advantage of the optical disk is that the engineering tolerances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optical disks are much less severe than for high-capacity magnetic disks. Thus,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they exhibit higher reliability and longer life.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04366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With the capacious digital versatile disk (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DVD),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electronics industry has at last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found an acceptable replacement for the analog VHS video tape. The DVD has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replaced the videotape used in video cassette recorders (VCRs) and, more important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this discussion, replace the CD-ROM in personal computers and servers.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 takes video into the digital age. It delivers movies with impressive picture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quality, and it can be randomly accessed like audio CDs, which DVD machines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also play. Vast volumes of data can be crammed onto the disk, currently seven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times as much as a CD-ROM. With DVD’s huge storage capacity and vivid quality,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PC games have become more realistic and educational software incorporates more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video. Following in the wake of these developments has been a new crest of traffic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over the Internet and corporate intranets, as this material is incorporated into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Web sites.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DVD’s greater capacity is due to three differences from CDs (Figure 6.11):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 Bits are packed more closely on a DVD. The spacing between loops of a spiral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CD is 1.6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μm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the minimum distance between pits along the spiral is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0.834 μm.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DVD uses a laser with shorter wavelength and achieves a loop spacing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0.74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μm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a minimum distance between pits of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0.4 μm.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result of these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improvements is about a seven-fold increase in capacity, to about 4.7 GB.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2. The DVD employs a second layer of pits and lands on top of the first layer.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dual-layer DVD has a semi-reflective layer on top of the reflective layer,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adjusting focus, the lasers in DVD drives can read each layer separately.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technique almost doubles the capacity of the disk, to about 8.5 GB.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lower reflectivity of the second layer limits its storage capacity so that a full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doubling is not achieved.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3. The DVD-ROM can be two sided, whereas data are recorded on only one side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 CD. This brings total capacity up to 17 GB.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2746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High-definition optical disks are designed to store high-definition videos and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provide significantly greater storage capacity compared to DVDs. The higher bit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density is achieved by using a laser with a shorter wavelength, in the blue-violet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range. The data pits, which constitute the digital 1s and 0s, are smaller on the high-definition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optical disks compared to DVD because of the shorter laser wavelength.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Two competing disk formats and technologies initially competed for market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acceptance: HD DVD and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Blu-ray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DVD.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Blu-ray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scheme ultimately achieved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market dominance. The HD DVD scheme can store 15 GB on a single layer on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 side. Blu-ray positions the data layer on the disk closer to the laser (shown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right-hand side of each diagram in Figure 6.12). This enables a tighter focus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less distortion and thus smaller pits and tracks. Blu-ray can store 25 GB on a single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layer. Three versions are available: read only (BD-ROM), recordable once (BD-R),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re-recordable (BD-RE).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65659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D4027A-1F35-5E4F-A396-E4C0090964D1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Tape systems use the same reading and recording techniques as disk systems.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medium is flexible polyester (similar to that used in some clothing) tape coated with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magnetizable material. The coating may consist of particles of pure metal in special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binders or vapor-plated metal films. The tape and the tape drive are analogous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a home tape recorder system. Tape widths vary from 0.38 cm (0.15 inch)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1.27 cm (0.5 inch). Tapes used to be packaged as open reels that have to be threaded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through a second spindle for use. Today, virtually all tapes are housed in cartridges.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 the tape are structured as a number of parallel tracks running lengthwise.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Earlier tape systems typically used nine tracks. This made it possible to store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one byte at a time, with an additional parity bit as the ninth track. This was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followed by tape systems using 18 or 36 tracks, corresponding to a digital word 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word. The recording of data in this form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parallel recording.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Most modern systems instead use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serial recording,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data are laid out as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sequence of bits along each track, as is done with magnetic disks. As with the disk,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are read and written in contiguous blocks, called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physical records,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a tape.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Blocks on the tape are separated by gaps referred to as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inter-record gaps.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As with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disk, the tape is formatted to assist in locating physical records.</a:t>
            </a: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732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Figure 6.1.  Inductive Write/Magnetoresistive Read Head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4550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typical recording technique used in serial tapes is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serpentine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recording.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this technique, when data are being recorded, the first set of bits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 along the whole length of the tape. When the end of the tape is reached,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heads are repositioned to record a new track, and the tape is again recorded 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its whole length, this time in the opposite direction. That process continues, back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forth, until the tape is full (Figure 6.13a). To increase speed, the read-write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is capable of reading and writing a number of adjacent tracks simultaneously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(typically two to eight tracks). Data are still recorded serially along individual tracks,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but blocks in sequence are stored on adjacent tracks, as suggested by Figure 6.13b.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tape drive is a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sequential-access device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. If the tape head is positioned at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 1, then to read record N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it is necessary to read physical records 1 through</a:t>
            </a:r>
          </a:p>
          <a:p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 - 1, </a:t>
            </a:r>
            <a:r>
              <a:rPr lang="en-US" sz="1200" i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 at a time. If the head is currently positioned beyond the desired record, 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necessary to rewind the tape a certain distance and begin reading forward. Unlike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disk, the tape is in motion only during a read or write operation.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contrast to the tape, the disk drive is referred to as a </a:t>
            </a:r>
            <a:r>
              <a:rPr lang="en-US" sz="1200" i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direct-access device.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 drive need not read all the sectors on a disk sequentially to get to the desired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one. It must only wait for the intervening sectors within one track and can make successive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accesses to any track.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Magnetic tape was the first kind of secondary memory. It is still widely used as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lowest-cost, slowest-speed member of the memory hierarchy.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2395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dominant tape technology today is a cartridge system known as linear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tape-open (LTO). LTO was developed in the late 1990s as an open-source alternative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the various proprietary systems on the market. Table 6.7 shows parameters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the various LTO generations. See Appendix J for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97866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63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D55EF0-61D3-F843-940F-C711D22E8CE5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head is a relatively small device capable of reading from or writing to a portion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the platter rotating beneath it. This gives rise to the organization of data on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in a concentric set of rings, called tracks . Each track is the same width as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head. There are thousands of tracks per surface.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Figure 6.2 depicts this data layout. Adjacent tracks are separated 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intertrack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gaps . This prevents, or at least minimizes, errors due to misalignment of the head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or simply interference of magnetic fields. Data are transferred to and from the disk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sectors . There are typically hundreds of sectors per track, and these may be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either fixed or variable length. In most contemporary systems, fixed-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length sectors are used, with 512 bytes being the nearly universal sector size. To avoid imposing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unreasonable precision requirements on the system, adjacent sectors are separated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by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intersector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gaps.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844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bit near the center of a rotating disk travels past a fixed point (such as a read–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write head) slower than a bit on the outside. Therefore, some way must be found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to compensate for the variation in speed so that the head can read all the bits at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same rate. This can be done by increasing the spacing between bits of information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recorded in segments of the disk. The information can then be scanned at the same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rate by rotating the disk at a fixed speed, known as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constant angular velocity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(CAV). Figure 6.3a shows the layout of a disk using CAV. The disk is divided into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number of pie-shaped sectors and into a series of concentric tracks. The advantage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using CAV is that individual blocks of data can be directly addressed by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and sector. To move the head from its current location to a specific address, it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only takes a short movement of the head to a specific track and a short wait for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proper sector to spin under the head. The disadvantage of CAV is that the amount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data that can be stored on the long outer tracks is the only same as what can be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stored on the short inner tracks.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Because the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density,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bits per linear inch, increases in moving from the outermost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to the innermost track, disk storage capacity in a straightforward CAV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system is limited by the maximum recording density that can be achieved on the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innermost track. To increase density, modern hard disk systems use a technique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known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multiple zone recording,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which the surface is divided into a number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concentric zones (16 is typical). Within a zone, the number of bits per track is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constant. Zones farther from the center contain more bits (more sectors) than zones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closer to the center. This allows for greater overall storage capacity at the expense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somewhat more complex circuitry. As the disk head moves from one zone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another, the length (along the track) of individual bits changes, causing a change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timing for reads and writes. 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 Figure 6.3b is a simplified MZR layout, with 15 tracks organized into 5 zones.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innermost two zones have two tracks each, with each track having nine sectors;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next zone has 3 tracks, each with 12 sectors; and the outermost 2 zones have 4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tracks each, with each track having 16 sectors.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D245E4-CB43-F844-B5DA-3C7BAF45101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679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19CF20-8AA9-C544-9A23-7B0710516CFC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means is needed to locate sector positions within a track. Clearly, there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must be some starting point on the track and a way of identifying the start and end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each sector. These requirements are handled by means of control data recorded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on the disk. Thus, the disk is formatted with some extra data used only by the disk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drive and not accessible to the user.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 example of disk formatting is shown in Figure 6.4. In this case, each track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contains 30 fixed-length sectors of 600 bytes each. Each sector holds 512 bytes of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data plus control information useful to the disk controller. The ID field is a unique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identifier or address used to locate a particular sector. The SYNCH byte is a special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bit pattern that delimits the beginning of the field. The track number identifies a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 on a surface. The head number identifies a head, because this disk has multiple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surfaces (explained presently). The ID and data fields each contain an error detecting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code.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7639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C799C9E-3D64-6647-841A-924D1B77A985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Table 6.1 lists the major characteristics that differentiate among the various types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magnetic disks.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41689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B594D9-D6CF-CE47-A607-33DB68A214E1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First, the head may either be fixed or movable with respect to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radial direction of the platter. In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fixed-head disk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, there is one read-write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track. All of the heads are mounted on a rigid arm that extends across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all tracks; such systems are rare today. In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movable-head disk,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there is only one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read-write head. Again, the head is mounted on an arm. Because the head must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be able to be positioned above any track, the arm can be extended or retracted for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this purpose.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itself is mounted in a disk drive, which consists of the arm, a spindle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that rotates the disk, and the electronics needed for input and output of binary data.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non-removable disk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is permanently mounted in the disk drive; the hard disk in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 personal computer is a non-removable disk. A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removable disk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can be removed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and replaced with another disk. The advantage of the latter type is that unlimited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amounts of data are available with a limited number of disk systems. Furthermore,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such a disk may be moved from one computer system to another. Floppy disks and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ZIP cartridge disks are examples of removable disks.</a:t>
            </a:r>
          </a:p>
          <a:p>
            <a:endParaRPr lang="en-US" sz="120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For most disks, the magnetizable coating is applied to both sides of the platter,</a:t>
            </a:r>
          </a:p>
          <a:p>
            <a:r>
              <a:rPr lang="en-US" sz="120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which is then referred to as </a:t>
            </a:r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double sided.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less expensive disk systems use</a:t>
            </a:r>
          </a:p>
          <a:p>
            <a:r>
              <a:rPr lang="en-US" sz="1200" b="1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single-sided </a:t>
            </a:r>
            <a:r>
              <a:rPr lang="en-US" sz="1200" b="0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disks.</a:t>
            </a:r>
          </a:p>
          <a:p>
            <a:endParaRPr lang="en-US" sz="1200" b="0" kern="1200" baseline="0" dirty="0">
              <a:solidFill>
                <a:schemeClr val="tx1"/>
              </a:solidFill>
              <a:latin typeface="Times New Roman" pitchFamily="-110" charset="0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Some disk drives accommodate multiple platters  stacked vertically a fraction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of an inch apart. Multiple arms are provided (Figure 6.2). Multiple–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platter disks employ a movable head, with one read-write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 per platter surface. All of the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heads are mechanically fixed so that all are at the same distance from the center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the disk and move together. Thus, at any time, all of the heads are positioned over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tracks that are of equal distance from the center of the disk. The set of all the tracks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the same relative position on the platter is referred to as a cylinder . This is illustrated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Times New Roman" pitchFamily="-110" charset="0"/>
                <a:ea typeface="+mn-ea"/>
                <a:cs typeface="+mn-cs"/>
              </a:rPr>
              <a:t>in Figure 6.2.</a:t>
            </a:r>
            <a:endParaRPr lang="en-GB" b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0899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7A068FCE-FC28-EE4C-AD3D-03ECD0B4BDE1}" type="datetime1">
              <a:rPr lang="en-US" smtClean="0"/>
              <a:t>5/15/19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GB" dirty="0"/>
              <a:t>© 2016 Pearson Education, Inc., Hoboken, NJ.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F3EE8-920B-4447-8BA4-FB84E2F6F576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3D024-A0FE-4447-845B-1DCD88AF14DA}" type="datetime1">
              <a:rPr lang="en-US" smtClean="0"/>
              <a:t>5/15/19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DB285-A5DD-354F-A6EB-CDF2218F7416}" type="datetime1">
              <a:rPr lang="en-US" smtClean="0"/>
              <a:t>5/15/19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9409F563-B23F-BF4A-A69A-288A1623F700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885F4E7B-B316-AB43-82E4-B4B0F42ECC10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D9E97-92F8-9240-94C9-D21590B89107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26FA967-64F3-5741-8982-963F29D8D1EA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0814847-6AF8-AE4C-AA8C-F1FBE7BDFD36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93F31350-6E3A-B54A-9D39-C6AD258866BA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1764-4510-8143-9D43-BE441AAA61A6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E857-278C-C347-885E-33B741E771F6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96495-A1B9-064D-89B1-E73C0D1D822F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A14CE-F1DE-F44E-A05E-625E6ED4ECD2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651344C0-BE30-DF4F-BE63-6666115A3284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E0D1CCEC-7FEB-C742-BEB6-C771901226C8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CF5E3-900D-3B46-88C1-49EC8BC38DE9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F8596-9039-3444-88BF-DCBA99CE4D01}" type="datetime1">
              <a:rPr lang="en-US" smtClean="0"/>
              <a:t>5/15/19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992AD-5186-F74B-AE7E-3A670D38BF9C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58AF1-17EE-5344-9BBA-993FDB5FCDCC}" type="datetime1">
              <a:rPr lang="en-US" smtClean="0"/>
              <a:t>5/15/19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4DB96-E91B-D34A-9EFE-EF5E0D0BD4F3}" type="datetime1">
              <a:rPr lang="en-US" smtClean="0"/>
              <a:t>5/15/19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© 2016 Pearson Education, Inc., Hoboken, NJ. All rights reserved.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dmLvl1n82U" TargetMode="External"/><Relationship Id="rId2" Type="http://schemas.openxmlformats.org/officeDocument/2006/relationships/hyperlink" Target="https://www.youtube.com/watch?v=f3BNHhfTsv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4iaxOUYalJU" TargetMode="External"/><Relationship Id="rId5" Type="http://schemas.openxmlformats.org/officeDocument/2006/relationships/hyperlink" Target="https://www.youtube.com/watch?v=viac3j6MeII" TargetMode="External"/><Relationship Id="rId4" Type="http://schemas.openxmlformats.org/officeDocument/2006/relationships/hyperlink" Target="https://www.youtube.com/watch?v=Bh80aaygIX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5.png"/><Relationship Id="rId4" Type="http://schemas.openxmlformats.org/officeDocument/2006/relationships/package" Target="../embeddings/Microsoft_Word_Document.doc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png"/><Relationship Id="rId4" Type="http://schemas.openxmlformats.org/officeDocument/2006/relationships/package" Target="../embeddings/Microsoft_Word_Document1.docx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Qjc-XW0G7Y" TargetMode="External"/><Relationship Id="rId2" Type="http://schemas.openxmlformats.org/officeDocument/2006/relationships/hyperlink" Target="https://www.youtube.com/watch?v=meWLIDX7N-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qUUHizWrp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DfpzmAGjYq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149080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6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4941168"/>
            <a:ext cx="6191157" cy="885825"/>
          </a:xfrm>
        </p:spPr>
        <p:txBody>
          <a:bodyPr>
            <a:normAutofit/>
          </a:bodyPr>
          <a:lstStyle/>
          <a:p>
            <a:r>
              <a:rPr lang="en-US" sz="4400" dirty="0"/>
              <a:t>External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38600" y="381000"/>
            <a:ext cx="4114800" cy="1116106"/>
          </a:xfrm>
        </p:spPr>
        <p:txBody>
          <a:bodyPr/>
          <a:lstStyle/>
          <a:p>
            <a:pPr algn="ctr"/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half" idx="2"/>
          </p:nvPr>
        </p:nvSpPr>
        <p:spPr>
          <a:xfrm>
            <a:off x="611560" y="1988840"/>
            <a:ext cx="3581401" cy="4449763"/>
          </a:xfrm>
        </p:spPr>
        <p:txBody>
          <a:bodyPr>
            <a:normAutofit fontScale="92500" lnSpcReduction="10000"/>
          </a:bodyPr>
          <a:lstStyle/>
          <a:p>
            <a:r>
              <a:rPr lang="en-GB" sz="1838" dirty="0"/>
              <a:t>The head must generate or sense an electromagnetic field of sufficient magnitude to write and read properly</a:t>
            </a:r>
          </a:p>
          <a:p>
            <a:r>
              <a:rPr lang="en-GB" dirty="0"/>
              <a:t>The narrower the head, the closer it must be to the platter surface to function</a:t>
            </a:r>
          </a:p>
          <a:p>
            <a:pPr lvl="1"/>
            <a:r>
              <a:rPr lang="en-GB" dirty="0"/>
              <a:t>A narrower head means narrower tracks and therefore greater data density</a:t>
            </a:r>
          </a:p>
          <a:p>
            <a:r>
              <a:rPr lang="en-GB" dirty="0"/>
              <a:t>The closer the head is to the disk the greater the risk of error from impurities or imperfections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4876800" y="2819400"/>
            <a:ext cx="3677322" cy="376396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Used in sealed drive assemblies that are almost free of contaminants </a:t>
            </a:r>
          </a:p>
          <a:p>
            <a:r>
              <a:rPr lang="en-GB" dirty="0"/>
              <a:t>Designed to operate closer to the disk’s surface than conventional rigid disk heads, thus allowing greater data density</a:t>
            </a:r>
          </a:p>
          <a:p>
            <a:r>
              <a:rPr lang="en-GB" dirty="0"/>
              <a:t>Is actually an aerodynamic foil that rests lightly on the platter’s surface when the disk is motionless</a:t>
            </a:r>
          </a:p>
          <a:p>
            <a:pPr lvl="1"/>
            <a:r>
              <a:rPr lang="en-GB" dirty="0"/>
              <a:t>The air pressure generated by a spinning disk is enough to make the foil rise above the surface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1560" y="764704"/>
            <a:ext cx="3581400" cy="914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head mechanism provides a classification of disks into three types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876800" y="2057400"/>
            <a:ext cx="3657600" cy="564776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Winchester Heads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3055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83568" y="24765"/>
            <a:ext cx="77403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Table 6.2  </a:t>
            </a:r>
          </a:p>
          <a:p>
            <a:pPr algn="ctr"/>
            <a:r>
              <a:rPr lang="en-US" sz="2000" dirty="0">
                <a:latin typeface="+mn-lt"/>
              </a:rPr>
              <a:t>Typical Hard Disk Drive Parameters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764704"/>
            <a:ext cx="7848872" cy="589894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3" b="34945"/>
          <a:stretch/>
        </p:blipFill>
        <p:spPr>
          <a:xfrm>
            <a:off x="0" y="188640"/>
            <a:ext cx="9550089" cy="38884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513162F-27C4-8047-8EAF-33A77AF3D972}"/>
              </a:ext>
            </a:extLst>
          </p:cNvPr>
          <p:cNvSpPr txBox="1"/>
          <p:nvPr/>
        </p:nvSpPr>
        <p:spPr>
          <a:xfrm>
            <a:off x="251520" y="4365104"/>
            <a:ext cx="840005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Queuing delays: </a:t>
            </a:r>
          </a:p>
          <a:p>
            <a:r>
              <a:rPr lang="en-US" sz="1000" dirty="0"/>
              <a:t>- When a process issues an I/O request, it must first wait in a queue for the device to be available. At that time, the device is assigned to the process. </a:t>
            </a:r>
          </a:p>
          <a:p>
            <a:r>
              <a:rPr lang="en-US" sz="1000" dirty="0"/>
              <a:t>- If the device shares a single I/O channel or a set of I/O channels with other disk drives, then there may be an additional wait for the channel to be available. </a:t>
            </a:r>
          </a:p>
          <a:p>
            <a:r>
              <a:rPr lang="en-US" sz="1000" dirty="0"/>
              <a:t>Seek time:</a:t>
            </a:r>
          </a:p>
          <a:p>
            <a:r>
              <a:rPr lang="en-US" sz="1000" dirty="0"/>
              <a:t>- The time it takes to position the head at the track </a:t>
            </a:r>
          </a:p>
          <a:p>
            <a:r>
              <a:rPr lang="en-US" sz="1000" dirty="0"/>
              <a:t>Rotational Delay</a:t>
            </a:r>
          </a:p>
          <a:p>
            <a:r>
              <a:rPr lang="en-US" sz="1000" dirty="0"/>
              <a:t>- The time it takes for the beginning of the sector to reach the head </a:t>
            </a:r>
          </a:p>
          <a:p>
            <a:r>
              <a:rPr lang="en-US" sz="1000" dirty="0"/>
              <a:t>Access time</a:t>
            </a:r>
          </a:p>
          <a:p>
            <a:r>
              <a:rPr lang="en-US" sz="1000" dirty="0"/>
              <a:t>- The sum of the seek time, if any, and the rotational delay, that is the time it takes to get into position to read or write </a:t>
            </a:r>
          </a:p>
          <a:p>
            <a:r>
              <a:rPr lang="en-US" sz="1000" dirty="0"/>
              <a:t>Data transfer</a:t>
            </a:r>
          </a:p>
          <a:p>
            <a:r>
              <a:rPr lang="en-US" sz="1000" dirty="0"/>
              <a:t>- Once the head is in position, the read or write operation is then performed as the sector moves under the head; this is the data transfer portion of the operation;</a:t>
            </a:r>
          </a:p>
          <a:p>
            <a:r>
              <a:rPr lang="en-US" sz="1000" dirty="0"/>
              <a:t>Transfer Time</a:t>
            </a:r>
          </a:p>
          <a:p>
            <a:r>
              <a:rPr lang="en-US" sz="1000" dirty="0"/>
              <a:t>- the time required for the transfer is the </a:t>
            </a:r>
            <a:r>
              <a:rPr lang="en-US" sz="1000" b="1" dirty="0"/>
              <a:t>transfer time</a:t>
            </a:r>
            <a:r>
              <a:rPr lang="en-US" sz="1000" dirty="0"/>
              <a:t>. </a:t>
            </a:r>
          </a:p>
          <a:p>
            <a:endParaRPr lang="en-US" sz="1000" dirty="0"/>
          </a:p>
          <a:p>
            <a:endParaRPr lang="en-US" sz="1000" dirty="0"/>
          </a:p>
          <a:p>
            <a:endParaRPr lang="en-US" sz="1000" dirty="0"/>
          </a:p>
        </p:txBody>
      </p:sp>
    </p:spTree>
  </p:cSld>
  <p:clrMapOvr>
    <a:masterClrMapping/>
  </p:clrMapOvr>
  <p:transition spd="med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Disk Performance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7556313" cy="511256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When the disk drive is operating the disk is rotating at constant speed</a:t>
            </a:r>
          </a:p>
          <a:p>
            <a:r>
              <a:rPr lang="en-US" dirty="0"/>
              <a:t>To read or write the head must be positioned at the desired track and at the beginning of the desired sector on the track</a:t>
            </a:r>
          </a:p>
          <a:p>
            <a:pPr lvl="1"/>
            <a:r>
              <a:rPr lang="en-US" dirty="0"/>
              <a:t>Track selection involves moving the head in a movable-head system or electronically selecting one head on a fixed-head system</a:t>
            </a:r>
          </a:p>
          <a:p>
            <a:pPr lvl="1"/>
            <a:r>
              <a:rPr lang="en-US" dirty="0"/>
              <a:t>Once the track is selected, the disk controller waits until the appropriate sector rotates to line up with the head</a:t>
            </a:r>
          </a:p>
          <a:p>
            <a:r>
              <a:rPr lang="en-US" dirty="0"/>
              <a:t>Seek time</a:t>
            </a:r>
          </a:p>
          <a:p>
            <a:pPr lvl="1"/>
            <a:r>
              <a:rPr lang="en-US" dirty="0"/>
              <a:t>On a movable–head system, the time it takes to position the head at the track (average is 10ms)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Rotational delay </a:t>
            </a:r>
            <a:r>
              <a:rPr lang="en-US" sz="2000" i="1" dirty="0"/>
              <a:t>(rotational latency)</a:t>
            </a:r>
            <a:endParaRPr lang="en-US" sz="2000" dirty="0"/>
          </a:p>
          <a:p>
            <a:pPr lvl="1"/>
            <a:r>
              <a:rPr lang="en-US" dirty="0"/>
              <a:t>The time it takes for the beginning of the sector to reach the head (average is 1.5ms)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Access time</a:t>
            </a:r>
          </a:p>
          <a:p>
            <a:pPr lvl="1"/>
            <a:r>
              <a:rPr lang="en-US" sz="1760" dirty="0"/>
              <a:t>The sum of the seek time and the rotational delay</a:t>
            </a:r>
          </a:p>
          <a:p>
            <a:pPr lvl="1"/>
            <a:r>
              <a:rPr lang="en-US" sz="1760" dirty="0"/>
              <a:t>The time it takes to get into position to read or write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00" dirty="0"/>
              <a:t>Transfer time</a:t>
            </a:r>
          </a:p>
          <a:p>
            <a:pPr lvl="1"/>
            <a:r>
              <a:rPr lang="en-US" sz="1760" dirty="0"/>
              <a:t>Once the head is in position, the read or write operation is then performed                                          as the sector moves under the head</a:t>
            </a:r>
          </a:p>
          <a:p>
            <a:pPr lvl="1"/>
            <a:r>
              <a:rPr lang="en-US" sz="1760" dirty="0"/>
              <a:t>This is the data transfer portion of the operation</a:t>
            </a:r>
          </a:p>
          <a:p>
            <a:pPr lvl="1"/>
            <a:endParaRPr lang="en-US" sz="1760" dirty="0"/>
          </a:p>
          <a:p>
            <a:pPr lvl="1"/>
            <a:endParaRPr lang="en-US" sz="176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509120"/>
            <a:ext cx="2208075" cy="1473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https://www.youtube.com/watch?v=f3BNHhfTsvk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https://www.youtube.com/watch?v=kdmLvl1n82U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https://www.youtube.com/watch?v=Bh80aaygIXg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https://www.youtube.com/watch?v=viac3j6MeII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does a hard disk work?</a:t>
            </a:r>
          </a:p>
          <a:p>
            <a:pPr lvl="1"/>
            <a:r>
              <a:rPr lang="en-US" dirty="0">
                <a:hlinkClick r:id="rId6"/>
              </a:rPr>
              <a:t>https://www.youtube.com/watch?v=4iaxOUYalJU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46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3255264" cy="1162050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RAID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xfrm>
            <a:off x="4168775" y="685800"/>
            <a:ext cx="4597399" cy="5440363"/>
          </a:xfrm>
        </p:spPr>
        <p:txBody>
          <a:bodyPr>
            <a:normAutofit/>
          </a:bodyPr>
          <a:lstStyle/>
          <a:p>
            <a:r>
              <a:rPr lang="en-GB" dirty="0"/>
              <a:t>Consists of 7 levels</a:t>
            </a:r>
          </a:p>
          <a:p>
            <a:pPr>
              <a:spcAft>
                <a:spcPts val="1200"/>
              </a:spcAft>
            </a:pPr>
            <a:r>
              <a:rPr lang="en-GB" dirty="0"/>
              <a:t>Levels do not imply a hierarchical relationship but designate different design architectures that share three common characteristics: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Set of physical disk drives viewed by the operating system as a single logical drive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Data are distributed across the physical drives of an array in a scheme known as striping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arenR"/>
            </a:pPr>
            <a:r>
              <a:rPr lang="en-GB" dirty="0"/>
              <a:t>Redundant disk capacity is used to store parity information, which guarantees data recoverability in case of a disk failure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3810000"/>
            <a:ext cx="3255264" cy="2392363"/>
          </a:xfrm>
        </p:spPr>
        <p:txBody>
          <a:bodyPr>
            <a:normAutofit/>
          </a:bodyPr>
          <a:lstStyle/>
          <a:p>
            <a:pPr algn="ctr">
              <a:lnSpc>
                <a:spcPct val="130000"/>
              </a:lnSpc>
              <a:spcBef>
                <a:spcPts val="3200"/>
              </a:spcBef>
              <a:spcAft>
                <a:spcPts val="1800"/>
              </a:spcAft>
            </a:pPr>
            <a:r>
              <a:rPr lang="en-US" sz="2400" u="sng" dirty="0"/>
              <a:t>R</a:t>
            </a:r>
            <a:r>
              <a:rPr lang="en-US" sz="2400" dirty="0"/>
              <a:t>edundant </a:t>
            </a:r>
            <a:r>
              <a:rPr lang="en-US" sz="2400" u="sng" dirty="0"/>
              <a:t>A</a:t>
            </a:r>
            <a:r>
              <a:rPr lang="en-US" sz="2400" dirty="0"/>
              <a:t>rray of </a:t>
            </a:r>
            <a:r>
              <a:rPr lang="en-US" sz="2400" u="sng" dirty="0"/>
              <a:t>I</a:t>
            </a:r>
            <a:r>
              <a:rPr lang="en-US" sz="2400" dirty="0"/>
              <a:t>ndependent </a:t>
            </a:r>
            <a:r>
              <a:rPr lang="en-US" sz="2400" u="sng" dirty="0"/>
              <a:t>D</a:t>
            </a:r>
            <a:r>
              <a:rPr lang="en-US" sz="2400" dirty="0"/>
              <a:t>isks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520" y="6492875"/>
            <a:ext cx="8892480" cy="365125"/>
          </a:xfrm>
        </p:spPr>
        <p:txBody>
          <a:bodyPr/>
          <a:lstStyle/>
          <a:p>
            <a:pPr algn="r"/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488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6211669"/>
            <a:ext cx="440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+mn-lt"/>
              </a:rPr>
              <a:t>N</a:t>
            </a:r>
            <a:r>
              <a:rPr lang="en-US" sz="1100" dirty="0">
                <a:latin typeface="+mn-lt"/>
              </a:rPr>
              <a:t> = number of data disks;    </a:t>
            </a:r>
            <a:r>
              <a:rPr lang="en-US" sz="1100" i="1" dirty="0">
                <a:latin typeface="+mn-lt"/>
              </a:rPr>
              <a:t>m</a:t>
            </a:r>
            <a:r>
              <a:rPr lang="en-US" sz="1100" dirty="0">
                <a:latin typeface="+mn-lt"/>
              </a:rPr>
              <a:t> proportional to log </a:t>
            </a:r>
            <a:r>
              <a:rPr lang="en-US" sz="1100" i="1" dirty="0">
                <a:latin typeface="+mn-lt"/>
              </a:rPr>
              <a:t>N</a:t>
            </a:r>
            <a:endParaRPr lang="en-US" sz="1100" dirty="0">
              <a:latin typeface="+mn-lt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8081268" cy="53221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1560" y="0"/>
            <a:ext cx="8064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6.3  </a:t>
            </a:r>
          </a:p>
          <a:p>
            <a:pPr algn="ctr"/>
            <a:r>
              <a:rPr lang="en-US" sz="2800" dirty="0">
                <a:latin typeface="+mj-lt"/>
              </a:rPr>
              <a:t>RAID Levels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11560" y="650576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50685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TextBox 16"/>
          <p:cNvSpPr txBox="1"/>
          <p:nvPr/>
        </p:nvSpPr>
        <p:spPr>
          <a:xfrm>
            <a:off x="152400" y="4572000"/>
            <a:ext cx="486918" cy="76611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6-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4916" r="6584" b="4138"/>
          <a:stretch/>
        </p:blipFill>
        <p:spPr>
          <a:xfrm>
            <a:off x="683568" y="0"/>
            <a:ext cx="8262978" cy="655102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412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6-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8306" b="3810"/>
          <a:stretch/>
        </p:blipFill>
        <p:spPr>
          <a:xfrm>
            <a:off x="2195736" y="0"/>
            <a:ext cx="4896544" cy="655685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9512" y="647393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9226630"/>
      </p:ext>
    </p:extLst>
  </p:cSld>
  <p:clrMapOvr>
    <a:masterClrMapping/>
  </p:clrMapOvr>
  <p:transition spd="med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1" b="18721"/>
          <a:stretch/>
        </p:blipFill>
        <p:spPr>
          <a:xfrm>
            <a:off x="107504" y="-99392"/>
            <a:ext cx="8513459" cy="6716067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560644"/>
      </p:ext>
    </p:extLst>
  </p:cSld>
  <p:clrMapOvr>
    <a:masterClrMapping/>
  </p:clrMapOvr>
  <p:transition spd="med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Disk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600200"/>
            <a:ext cx="7556313" cy="4724400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 disk is a circular </a:t>
            </a:r>
            <a:r>
              <a:rPr lang="en-GB" i="1" dirty="0"/>
              <a:t>platter</a:t>
            </a:r>
            <a:r>
              <a:rPr lang="en-GB" dirty="0"/>
              <a:t> constructed of nonmagnetic material, called the </a:t>
            </a:r>
            <a:r>
              <a:rPr lang="en-GB" i="1" dirty="0"/>
              <a:t>substrate, </a:t>
            </a:r>
            <a:r>
              <a:rPr lang="en-GB" dirty="0"/>
              <a:t>coated with a magnetizable material</a:t>
            </a:r>
          </a:p>
          <a:p>
            <a:pPr lvl="1"/>
            <a:r>
              <a:rPr lang="en-GB" dirty="0"/>
              <a:t>Traditionally the substrate has been an aluminium or aluminium alloy material </a:t>
            </a:r>
          </a:p>
          <a:p>
            <a:pPr lvl="1"/>
            <a:r>
              <a:rPr lang="en-GB" dirty="0"/>
              <a:t>Recently glass substrates have been introduced</a:t>
            </a:r>
          </a:p>
          <a:p>
            <a:r>
              <a:rPr lang="en-US" dirty="0"/>
              <a:t>The glass substrate has a number of benefits, including the following: </a:t>
            </a:r>
          </a:p>
          <a:p>
            <a:pPr lvl="1"/>
            <a:r>
              <a:rPr lang="en-US" dirty="0"/>
              <a:t>Improvement in the uniformity of the magnetic film surface to increase disk reliability. </a:t>
            </a:r>
            <a:endParaRPr lang="en-US" sz="600" dirty="0"/>
          </a:p>
          <a:p>
            <a:pPr lvl="1"/>
            <a:r>
              <a:rPr lang="en-US" dirty="0"/>
              <a:t>A significant reduction in overall surface defects to help reduce read-write errors. </a:t>
            </a:r>
            <a:endParaRPr lang="en-US" sz="600" dirty="0"/>
          </a:p>
          <a:p>
            <a:pPr lvl="1"/>
            <a:r>
              <a:rPr lang="en-US" dirty="0"/>
              <a:t>Ability to support lower fly heights (described subsequently). </a:t>
            </a:r>
            <a:endParaRPr lang="en-US" sz="600" dirty="0"/>
          </a:p>
          <a:p>
            <a:pPr lvl="1"/>
            <a:r>
              <a:rPr lang="en-US" dirty="0"/>
              <a:t>Better stiffness to reduce disk dynamics. </a:t>
            </a:r>
            <a:endParaRPr lang="en-US" sz="600" dirty="0"/>
          </a:p>
          <a:p>
            <a:pPr lvl="1"/>
            <a:r>
              <a:rPr lang="en-US" dirty="0"/>
              <a:t>Greater ability to withstand shock and damage. 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81000"/>
            <a:ext cx="2057400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3505200"/>
            <a:ext cx="3657600" cy="2620962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" y="2819400"/>
            <a:ext cx="3657600" cy="4038600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dirty="0"/>
              <a:t>For applications to experience a high transfer rate two requirements must be met: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1600" dirty="0"/>
              <a:t>A high transfer capacity must exist along the entire path between host memory and the individual disk drives</a:t>
            </a:r>
          </a:p>
          <a:p>
            <a:pPr marL="571500" lvl="1" indent="-342900">
              <a:spcAft>
                <a:spcPts val="1200"/>
              </a:spcAft>
              <a:buSzPct val="100000"/>
              <a:buFont typeface="+mj-lt"/>
              <a:buAutoNum type="arabicPeriod"/>
            </a:pPr>
            <a:r>
              <a:rPr lang="en-US" sz="1600" dirty="0"/>
              <a:t>The application must make I/O requests that drive the disk array efficiently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05000"/>
            <a:ext cx="3657600" cy="717177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0 for High Data Transfer Capacity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4400" y="2362200"/>
            <a:ext cx="3886200" cy="71717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0 for High I/O Request Rate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81400" y="381000"/>
            <a:ext cx="4419600" cy="1728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eaLnBrk="1" hangingPunct="1">
              <a:spcBef>
                <a:spcPts val="11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Addresses the issues of request patterns of the host system and layout of the data</a:t>
            </a:r>
          </a:p>
          <a:p>
            <a:pPr marL="228600" indent="-228600" eaLnBrk="1" hangingPunct="1">
              <a:spcBef>
                <a:spcPts val="11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Impact of redundancy does not interfere with analysis</a:t>
            </a:r>
          </a:p>
          <a:p>
            <a:endParaRPr lang="en-US" dirty="0"/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4800600" y="3276600"/>
            <a:ext cx="40386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228600" marR="0" lvl="0" indent="-228600" eaLnBrk="1" fontAlgn="auto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r>
              <a:rPr lang="en-US" sz="2286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For an individual I/O request for a small amount of data the I/O time is dominated by the seek time and rotational latency</a:t>
            </a:r>
          </a:p>
          <a:p>
            <a:pPr marL="228600" indent="-228600" defTabSz="914400" eaLnBrk="1" fontAlgn="auto" latinLnBrk="0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32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 disk array can provide high I/O execution rates by balancing the I/O load across multiple disks</a:t>
            </a:r>
          </a:p>
          <a:p>
            <a:pPr marL="228600" indent="-228600" eaLnBrk="1" fontAlgn="auto" hangingPunct="1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lang="en-US" sz="2323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If the strip size is relatively large multiple waiting I/O requests can be handled in parallel, reducing the queuing time for each request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tabLst/>
              <a:defRPr/>
            </a:pPr>
            <a:endParaRPr kumimoji="0" lang="en-US" sz="176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7936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CCF9-1768-7E42-AF8B-10D272484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C9CF1-8792-5349-9479-1CD46CB4E6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BCA74D-A191-C54A-9589-5FED4B0415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B9CE6C-7D1B-BA40-86FD-F2732B39E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7B23CA-ADB4-024E-BCC7-C6F48BB2E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1.pdf">
            <a:extLst>
              <a:ext uri="{FF2B5EF4-FFF2-40B4-BE49-F238E27FC236}">
                <a16:creationId xmlns:a16="http://schemas.microsoft.com/office/drawing/2014/main" id="{48E0EE27-6C3B-1A47-8AA9-FB7DC4CAB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4916" r="49041" b="66335"/>
          <a:stretch/>
        </p:blipFill>
        <p:spPr>
          <a:xfrm>
            <a:off x="184177" y="1626625"/>
            <a:ext cx="8775646" cy="42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825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2320925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33400" y="2590800"/>
            <a:ext cx="3657600" cy="39534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Differs from RAID levels 2 through 6 in the way in which redundancy is achieved</a:t>
            </a:r>
          </a:p>
          <a:p>
            <a:r>
              <a:rPr lang="en-US" dirty="0"/>
              <a:t>Redundancy is achieved by the simple expedient of duplicating all the data</a:t>
            </a:r>
          </a:p>
          <a:p>
            <a:r>
              <a:rPr lang="en-US" dirty="0"/>
              <a:t>Data striping is used but each logical strip is mapped to two separate physical disks so that every disk in the array has a mirror disk that contains the same data</a:t>
            </a:r>
          </a:p>
          <a:p>
            <a:r>
              <a:rPr lang="en-US" dirty="0"/>
              <a:t>RAID 1 can also be implemented without data striping, although this is less common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4419600" y="2590800"/>
            <a:ext cx="3657600" cy="41058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read request can be serviced by either of the two disks that contains the requested data</a:t>
            </a:r>
          </a:p>
          <a:p>
            <a:r>
              <a:rPr lang="en-US" dirty="0"/>
              <a:t>There is no “write penalty”</a:t>
            </a:r>
          </a:p>
          <a:p>
            <a:r>
              <a:rPr lang="en-US" dirty="0"/>
              <a:t>Recovery from a failure is simple, when a drive fails the data can be accessed from the second drive</a:t>
            </a:r>
          </a:p>
          <a:p>
            <a:r>
              <a:rPr lang="en-US" dirty="0"/>
              <a:t>Provides real-time copy of all data</a:t>
            </a:r>
          </a:p>
          <a:p>
            <a:r>
              <a:rPr lang="en-US" dirty="0"/>
              <a:t>Can achieve high I/O request rates if the bulk of the requests are reads</a:t>
            </a:r>
          </a:p>
          <a:p>
            <a:r>
              <a:rPr lang="en-US" dirty="0"/>
              <a:t>Principal disadvantage is the cost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97541" y="1981201"/>
            <a:ext cx="3657600" cy="412376"/>
          </a:xfrm>
        </p:spPr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399878" y="1981201"/>
            <a:ext cx="3657600" cy="412376"/>
          </a:xfrm>
        </p:spPr>
        <p:txBody>
          <a:bodyPr/>
          <a:lstStyle/>
          <a:p>
            <a:r>
              <a:rPr lang="en-US" dirty="0"/>
              <a:t>Positive Aspects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29600" y="304800"/>
            <a:ext cx="553998" cy="1467097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pc="180" dirty="0">
                <a:solidFill>
                  <a:schemeClr val="bg1"/>
                </a:solidFill>
                <a:latin typeface="+mn-lt"/>
              </a:rPr>
              <a:t>Raid</a:t>
            </a:r>
            <a:r>
              <a:rPr lang="en-US" sz="1400" spc="180" dirty="0">
                <a:solidFill>
                  <a:schemeClr val="bg1"/>
                </a:solidFill>
                <a:latin typeface="+mn-lt"/>
              </a:rPr>
              <a:t>  </a:t>
            </a:r>
            <a:r>
              <a:rPr lang="en-US" spc="180" dirty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56180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1BDF-5796-1743-A1B0-2F0B5E27B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C0424-9B98-FB43-8CA0-EBFAAD0F8E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92E67-20C5-A142-AAA6-C265B882E4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16901-9B7C-ED48-86E7-6BDE64DA9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86E4704-A86C-7F4C-A52F-68B8939DA3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1.pdf">
            <a:extLst>
              <a:ext uri="{FF2B5EF4-FFF2-40B4-BE49-F238E27FC236}">
                <a16:creationId xmlns:a16="http://schemas.microsoft.com/office/drawing/2014/main" id="{D98BF382-824D-8B4A-B381-B2F3516D1F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33665" r="6584" b="38483"/>
          <a:stretch/>
        </p:blipFill>
        <p:spPr>
          <a:xfrm>
            <a:off x="-26647" y="2237820"/>
            <a:ext cx="9170647" cy="222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84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2244726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2590800"/>
            <a:ext cx="3657600" cy="39534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Makes use of a parallel access technique</a:t>
            </a:r>
          </a:p>
          <a:p>
            <a:r>
              <a:rPr lang="en-US" dirty="0"/>
              <a:t>In a parallel access array all member disks participate in the execution of every I/O request</a:t>
            </a:r>
          </a:p>
          <a:p>
            <a:r>
              <a:rPr lang="en-US" dirty="0"/>
              <a:t>Spindles of the individual drives are synchronized so that each disk head is in the same position on each disk at any given time</a:t>
            </a:r>
          </a:p>
          <a:p>
            <a:r>
              <a:rPr lang="en-US" dirty="0"/>
              <a:t>Data striping is used</a:t>
            </a:r>
          </a:p>
          <a:p>
            <a:pPr lvl="1"/>
            <a:r>
              <a:rPr lang="en-US" sz="1622" dirty="0"/>
              <a:t>Strips are very small, often as small as a single byte or word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4105835"/>
          </a:xfrm>
        </p:spPr>
        <p:txBody>
          <a:bodyPr>
            <a:normAutofit fontScale="77500" lnSpcReduction="20000"/>
          </a:bodyPr>
          <a:lstStyle/>
          <a:p>
            <a:r>
              <a:rPr lang="en-US" sz="2000" dirty="0"/>
              <a:t> An error-correcting code is calculated across corresponding bits on each data disk and the bits of the code are stored in the corresponding bit positions on multiple parity disks</a:t>
            </a:r>
          </a:p>
          <a:p>
            <a:r>
              <a:rPr lang="en-US" sz="2000" dirty="0"/>
              <a:t>Typically a Hamming code is used, which is able to correct single-bit errors and detect double-bit errors</a:t>
            </a:r>
          </a:p>
          <a:p>
            <a:r>
              <a:rPr lang="en-US" sz="2000" dirty="0"/>
              <a:t>The number of redundant disks is proportional to the log of the number of data disks</a:t>
            </a:r>
          </a:p>
          <a:p>
            <a:r>
              <a:rPr lang="en-US" sz="2000" dirty="0"/>
              <a:t>Would only be an effective choice in an environment in which many disk errors occur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97541" y="1905001"/>
            <a:ext cx="3657600" cy="488576"/>
          </a:xfrm>
        </p:spPr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399878" y="1905001"/>
            <a:ext cx="3657600" cy="488576"/>
          </a:xfrm>
        </p:spPr>
        <p:txBody>
          <a:bodyPr/>
          <a:lstStyle/>
          <a:p>
            <a:r>
              <a:rPr lang="en-US" dirty="0"/>
              <a:t>    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44408" y="332656"/>
            <a:ext cx="492443" cy="1612032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sz="2000" spc="180" dirty="0">
                <a:solidFill>
                  <a:schemeClr val="bg1"/>
                </a:solidFill>
                <a:latin typeface="+mn-lt"/>
              </a:rPr>
              <a:t>Raid  2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3790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2EC6C-6AAD-BA4C-B8EE-6EA14A1FE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2D749-03C1-AC46-A202-BA61A4F89DF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E31F0-803C-C547-BDD2-45E0A65CC0F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C9C13-FB3D-894B-AAFC-20C183A20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281FF5-845E-E342-BC9D-CEDDC5FDFE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1.pdf">
            <a:extLst>
              <a:ext uri="{FF2B5EF4-FFF2-40B4-BE49-F238E27FC236}">
                <a16:creationId xmlns:a16="http://schemas.microsoft.com/office/drawing/2014/main" id="{B97874F0-96A4-9840-A765-49EBAF3C7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4" t="61517" r="17979" b="9547"/>
          <a:stretch/>
        </p:blipFill>
        <p:spPr>
          <a:xfrm>
            <a:off x="0" y="1812809"/>
            <a:ext cx="9315130" cy="26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7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2016126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Requires only a single redundant disk, no matter how large the disk array</a:t>
            </a:r>
          </a:p>
          <a:p>
            <a:r>
              <a:rPr lang="en-US" dirty="0"/>
              <a:t>Employs parallel access, with data distributed in small strips</a:t>
            </a:r>
          </a:p>
          <a:p>
            <a:r>
              <a:rPr lang="en-US" dirty="0"/>
              <a:t>Instead of an error correcting code, a simple parity bit is computed for the set of individual bits in the same position on all of the data disks</a:t>
            </a:r>
          </a:p>
          <a:p>
            <a:r>
              <a:rPr lang="en-US" dirty="0"/>
              <a:t>Can achieve very high data transfer rates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753522" cy="410583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In the event of a drive failure, the parity drive is accessed and data is reconstructed from the remaining devices</a:t>
            </a:r>
          </a:p>
          <a:p>
            <a:r>
              <a:rPr lang="en-US" dirty="0"/>
              <a:t>Once the failed drive is replaced, the missing data can be restored on the new drive and operation resumed</a:t>
            </a:r>
          </a:p>
          <a:p>
            <a:r>
              <a:rPr lang="en-US" dirty="0"/>
              <a:t>In the event of a disk failure, all of the data are still available in what is referred to as </a:t>
            </a:r>
            <a:r>
              <a:rPr lang="en-US" i="1" dirty="0"/>
              <a:t>reduced mode</a:t>
            </a:r>
          </a:p>
          <a:p>
            <a:r>
              <a:rPr lang="en-US" dirty="0"/>
              <a:t>Return to full operation requires that the failed disk be replaced and the entire contents of the failed disk be regenerated on the new disk</a:t>
            </a:r>
          </a:p>
          <a:p>
            <a:r>
              <a:rPr lang="en-US" dirty="0"/>
              <a:t>In a transaction-oriented environment performance suffers, as only one I/O can be performed at </a:t>
            </a:r>
            <a:r>
              <a:rPr lang="en-US"/>
              <a:t>a 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Redundancy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0" y="304800"/>
            <a:ext cx="492443" cy="1493322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>
                <a:solidFill>
                  <a:schemeClr val="bg1"/>
                </a:solidFill>
                <a:latin typeface="+mn-lt"/>
              </a:rPr>
              <a:t>Raid  3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73997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34B52-6E6E-F146-8E81-A1EF874B0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DFFA2-8396-2E47-9AD8-3256D0E5C4F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372F0-14C7-5845-9074-BC88FA4828A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C5FEC3-E8E5-1146-9B73-35C84803C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6A211A-B36A-A24B-8836-31F36F7682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2.pdf">
            <a:extLst>
              <a:ext uri="{FF2B5EF4-FFF2-40B4-BE49-F238E27FC236}">
                <a16:creationId xmlns:a16="http://schemas.microsoft.com/office/drawing/2014/main" id="{1E38177C-CB92-3844-B904-4D72C0E8F4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 r="24487" b="75534"/>
          <a:stretch/>
        </p:blipFill>
        <p:spPr>
          <a:xfrm>
            <a:off x="-464975" y="1574570"/>
            <a:ext cx="9729706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93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260648"/>
            <a:ext cx="1939926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539552" y="2276872"/>
            <a:ext cx="3657600" cy="4038600"/>
          </a:xfrm>
        </p:spPr>
        <p:txBody>
          <a:bodyPr>
            <a:normAutofit fontScale="92500" lnSpcReduction="10000"/>
          </a:bodyPr>
          <a:lstStyle/>
          <a:p>
            <a:r>
              <a:rPr lang="en-US" sz="1946" dirty="0"/>
              <a:t>Makes use of an independent access technique</a:t>
            </a:r>
          </a:p>
          <a:p>
            <a:pPr lvl="1"/>
            <a:r>
              <a:rPr lang="en-US" sz="1730" dirty="0"/>
              <a:t>In an independent access array, each member disk operates independently so that separate I/O requests can be satisfied in parallel</a:t>
            </a:r>
          </a:p>
          <a:p>
            <a:r>
              <a:rPr lang="en-US" sz="1946" dirty="0"/>
              <a:t>Data striping is used</a:t>
            </a:r>
          </a:p>
          <a:p>
            <a:pPr lvl="1"/>
            <a:r>
              <a:rPr lang="en-US" sz="1730" dirty="0"/>
              <a:t>Strips are relatively large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1946" dirty="0"/>
              <a:t>To calculate the new parity the array management software must read the old user strip and the old parity strip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499992" y="2492896"/>
            <a:ext cx="3753522" cy="3810000"/>
          </a:xfrm>
        </p:spPr>
        <p:txBody>
          <a:bodyPr>
            <a:noAutofit/>
          </a:bodyPr>
          <a:lstStyle/>
          <a:p>
            <a:r>
              <a:rPr lang="en-US" dirty="0"/>
              <a:t>Involves a write penalty when an I/O write request of small size is performed</a:t>
            </a:r>
          </a:p>
          <a:p>
            <a:r>
              <a:rPr lang="en-US" dirty="0"/>
              <a:t>Each time a write occurs the array management software must update not only the user data but also the corresponding parity bits</a:t>
            </a:r>
          </a:p>
          <a:p>
            <a:r>
              <a:rPr lang="en-US" dirty="0"/>
              <a:t>Thus each strip write involves two reads and two writes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39552" y="1772816"/>
            <a:ext cx="3657600" cy="322729"/>
          </a:xfrm>
        </p:spPr>
        <p:txBody>
          <a:bodyPr/>
          <a:lstStyle/>
          <a:p>
            <a:r>
              <a:rPr lang="en-US" dirty="0"/>
              <a:t> Characteristics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4427984" y="1988840"/>
            <a:ext cx="3657600" cy="322729"/>
          </a:xfrm>
        </p:spPr>
        <p:txBody>
          <a:bodyPr/>
          <a:lstStyle/>
          <a:p>
            <a:r>
              <a:rPr lang="en-US" dirty="0"/>
              <a:t> Performance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304800"/>
            <a:ext cx="492443" cy="14891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>
                <a:solidFill>
                  <a:schemeClr val="bg1"/>
                </a:solidFill>
                <a:latin typeface="+mn-lt"/>
              </a:rPr>
              <a:t>Raid  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9290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71EEB-EA73-4C48-A61D-5AD4CC80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BB86-66D0-B14F-906B-B5084F4A03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60282-8D7F-1C43-A870-CCDABA2965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E99CE0-FFCF-EE45-8721-1B80F8439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2DF747-8EFE-4744-9E77-D14D34C13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2.pdf">
            <a:extLst>
              <a:ext uri="{FF2B5EF4-FFF2-40B4-BE49-F238E27FC236}">
                <a16:creationId xmlns:a16="http://schemas.microsoft.com/office/drawing/2014/main" id="{D9E7FD70-3439-444A-A954-A7EB76413E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6" r="24487" b="54280"/>
          <a:stretch/>
        </p:blipFill>
        <p:spPr>
          <a:xfrm>
            <a:off x="-732330" y="1600200"/>
            <a:ext cx="10264416" cy="4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6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911752" y="1628800"/>
            <a:ext cx="2232248" cy="6120680"/>
          </a:xfrm>
        </p:spPr>
        <p:txBody>
          <a:bodyPr>
            <a:normAutofit/>
          </a:bodyPr>
          <a:lstStyle/>
          <a:p>
            <a:pPr algn="ctr"/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Read 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Write </a:t>
            </a:r>
            <a:b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Mechanisms</a:t>
            </a:r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63631183"/>
              </p:ext>
            </p:extLst>
          </p:nvPr>
        </p:nvGraphicFramePr>
        <p:xfrm>
          <a:off x="-540568" y="116632"/>
          <a:ext cx="8153400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xfrm>
            <a:off x="1403648" y="404664"/>
            <a:ext cx="1863726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RAID Level 5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539552" y="2348880"/>
            <a:ext cx="3657600" cy="4038600"/>
          </a:xfrm>
        </p:spPr>
        <p:txBody>
          <a:bodyPr>
            <a:normAutofit/>
          </a:bodyPr>
          <a:lstStyle/>
          <a:p>
            <a:r>
              <a:rPr lang="en-GB" dirty="0"/>
              <a:t>Organized in a similar fashion to RAID 4</a:t>
            </a:r>
          </a:p>
          <a:p>
            <a:r>
              <a:rPr lang="en-GB" dirty="0"/>
              <a:t>Difference is distribution of the parity strips across all disks</a:t>
            </a:r>
          </a:p>
          <a:p>
            <a:r>
              <a:rPr lang="en-GB" dirty="0"/>
              <a:t>A typical allocation is a round-robin scheme</a:t>
            </a:r>
          </a:p>
          <a:p>
            <a:r>
              <a:rPr lang="en-GB" dirty="0"/>
              <a:t>The distribution of parity strips across all drives avoids the potential I/O bottleneck found in RAID 4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27984" y="2348880"/>
            <a:ext cx="3657600" cy="410583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 different parity calculations are carried out and stored in separate blocks on different disks</a:t>
            </a:r>
          </a:p>
          <a:p>
            <a:r>
              <a:rPr lang="en-US" dirty="0"/>
              <a:t>Advantage is that it provides extremely high data availability</a:t>
            </a:r>
          </a:p>
          <a:p>
            <a:r>
              <a:rPr lang="en-US" dirty="0"/>
              <a:t>Three disks would have to fail within the mean time to repair (MTTR) interval to cause data to be lost</a:t>
            </a:r>
          </a:p>
          <a:p>
            <a:r>
              <a:rPr lang="en-US" dirty="0"/>
              <a:t>Incurs a substantial write penalty because each write affects two parity blocks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9552" y="1916832"/>
            <a:ext cx="3657600" cy="322729"/>
          </a:xfrm>
        </p:spPr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27984" y="1916832"/>
            <a:ext cx="3657600" cy="322729"/>
          </a:xfrm>
        </p:spPr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5292080" y="404664"/>
            <a:ext cx="1863726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RAID Level 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29600" y="304800"/>
            <a:ext cx="492443" cy="1544918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en-US" sz="2000" spc="180" dirty="0">
                <a:solidFill>
                  <a:schemeClr val="bg1"/>
                </a:solidFill>
                <a:latin typeface="+mn-lt"/>
              </a:rPr>
              <a:t>Raid 56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64829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18F17-B44C-9F41-8CB8-9B758DBC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22C57-E4E7-ED48-B50B-4AF7A3D9CD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C3F3B-D53A-9F44-B03F-2AECE366751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A3C81D-0026-1349-89EA-BF2984344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EFB939-84AB-B64C-B313-6AE89ECE99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f6-2.pdf">
            <a:extLst>
              <a:ext uri="{FF2B5EF4-FFF2-40B4-BE49-F238E27FC236}">
                <a16:creationId xmlns:a16="http://schemas.microsoft.com/office/drawing/2014/main" id="{3B2C16A7-3C89-E14F-A9D9-1484E354A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77" r="12351" b="9264"/>
          <a:stretch/>
        </p:blipFill>
        <p:spPr>
          <a:xfrm>
            <a:off x="-468560" y="-171400"/>
            <a:ext cx="9624708" cy="6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44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1524000"/>
            <a:ext cx="2133600" cy="2018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RAID Comparison (page 1 of 2)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/>
          </p:nvPr>
        </p:nvGraphicFramePr>
        <p:xfrm>
          <a:off x="251520" y="116632"/>
          <a:ext cx="6696745" cy="65994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4" imgW="6083300" imgH="5321300" progId="Word.Document.12">
                  <p:embed/>
                </p:oleObj>
              </mc:Choice>
              <mc:Fallback>
                <p:oleObj name="Document" r:id="rId4" imgW="6083300" imgH="5321300" progId="Word.Documen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16632"/>
                        <a:ext cx="6696745" cy="65994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964338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6781800" y="1371600"/>
            <a:ext cx="2362200" cy="2028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Table 6.4  </a:t>
            </a:r>
          </a:p>
          <a:p>
            <a:pPr algn="ctr">
              <a:lnSpc>
                <a:spcPts val="348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dirty="0">
                <a:solidFill>
                  <a:schemeClr val="tx2"/>
                </a:solidFill>
                <a:latin typeface="+mn-lt"/>
              </a:rPr>
              <a:t>RAID Comparison (page 2 of 2) 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/>
          </p:nvPr>
        </p:nvGraphicFramePr>
        <p:xfrm>
          <a:off x="107504" y="8166"/>
          <a:ext cx="6696744" cy="6710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Document" r:id="rId4" imgW="6083300" imgH="6096000" progId="Word.Document.12">
                  <p:embed/>
                </p:oleObj>
              </mc:Choice>
              <mc:Fallback>
                <p:oleObj name="Document" r:id="rId4" imgW="6083300" imgH="6096000" progId="Word.Document.12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504" y="8166"/>
                        <a:ext cx="6696744" cy="6710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5774664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620688"/>
            <a:ext cx="7556313" cy="1116106"/>
          </a:xfrm>
        </p:spPr>
        <p:txBody>
          <a:bodyPr>
            <a:normAutofit/>
          </a:bodyPr>
          <a:lstStyle/>
          <a:p>
            <a:r>
              <a:rPr lang="en-GB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SSD Compared to HDD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772816"/>
            <a:ext cx="7556313" cy="4144963"/>
          </a:xfrm>
        </p:spPr>
        <p:txBody>
          <a:bodyPr>
            <a:normAutofit/>
          </a:bodyPr>
          <a:lstStyle/>
          <a:p>
            <a:r>
              <a:rPr lang="en-GB" sz="2000" dirty="0"/>
              <a:t>SSDs have the following advantages over HDDs:</a:t>
            </a:r>
            <a:endParaRPr lang="en-GB" dirty="0"/>
          </a:p>
          <a:p>
            <a:pPr lvl="1">
              <a:spcBef>
                <a:spcPts val="2000"/>
              </a:spcBef>
            </a:pPr>
            <a:r>
              <a:rPr lang="en-GB" dirty="0"/>
              <a:t>High-performance input/output operations per second (IOPS)</a:t>
            </a:r>
          </a:p>
          <a:p>
            <a:pPr lvl="1">
              <a:spcBef>
                <a:spcPts val="2000"/>
              </a:spcBef>
            </a:pPr>
            <a:r>
              <a:rPr lang="en-GB" dirty="0"/>
              <a:t>Durability</a:t>
            </a:r>
          </a:p>
          <a:p>
            <a:pPr lvl="1">
              <a:spcBef>
                <a:spcPts val="2000"/>
              </a:spcBef>
            </a:pPr>
            <a:r>
              <a:rPr lang="en-GB" dirty="0"/>
              <a:t>Longer lifespan</a:t>
            </a:r>
          </a:p>
          <a:p>
            <a:pPr lvl="1">
              <a:spcBef>
                <a:spcPts val="2000"/>
              </a:spcBef>
            </a:pPr>
            <a:r>
              <a:rPr lang="en-GB" dirty="0"/>
              <a:t>Lower power consumption</a:t>
            </a:r>
          </a:p>
          <a:p>
            <a:pPr lvl="1">
              <a:spcBef>
                <a:spcPts val="2000"/>
              </a:spcBef>
            </a:pPr>
            <a:r>
              <a:rPr lang="en-GB" dirty="0"/>
              <a:t>Quieter and cooler running capabilities</a:t>
            </a:r>
          </a:p>
          <a:p>
            <a:pPr lvl="1">
              <a:spcBef>
                <a:spcPts val="2000"/>
              </a:spcBef>
            </a:pPr>
            <a:r>
              <a:rPr lang="en-GB" dirty="0"/>
              <a:t>Lower access times and latency rates</a:t>
            </a:r>
          </a:p>
        </p:txBody>
      </p:sp>
      <p:sp useBgFill="1">
        <p:nvSpPr>
          <p:cNvPr id="8" name="TextBox 7"/>
          <p:cNvSpPr txBox="1"/>
          <p:nvPr/>
        </p:nvSpPr>
        <p:spPr>
          <a:xfrm>
            <a:off x="228600" y="4572000"/>
            <a:ext cx="337066" cy="11919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9" y="980728"/>
            <a:ext cx="9037738" cy="4010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1317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Table 6.5 </a:t>
            </a:r>
          </a:p>
          <a:p>
            <a:pPr algn="ctr"/>
            <a:r>
              <a:rPr lang="en-US" dirty="0">
                <a:latin typeface="+mn-lt"/>
              </a:rPr>
              <a:t>Comparison of Solid State Drives and Disk Drives </a:t>
            </a:r>
          </a:p>
        </p:txBody>
      </p:sp>
    </p:spTree>
    <p:extLst>
      <p:ext uri="{BB962C8B-B14F-4D97-AF65-F5344CB8AC3E}">
        <p14:creationId xmlns:p14="http://schemas.microsoft.com/office/powerpoint/2010/main" val="132192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5" t="2950" r="19546" b="5776"/>
          <a:stretch/>
        </p:blipFill>
        <p:spPr>
          <a:xfrm>
            <a:off x="2843808" y="-99392"/>
            <a:ext cx="3409427" cy="657077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105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Issues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98518" y="2133600"/>
            <a:ext cx="3657600" cy="4190999"/>
          </a:xfrm>
        </p:spPr>
        <p:txBody>
          <a:bodyPr>
            <a:normAutofit/>
          </a:bodyPr>
          <a:lstStyle/>
          <a:p>
            <a:r>
              <a:rPr lang="en-GB" dirty="0"/>
              <a:t>SDD performance has a tendency to slow down as the device is used</a:t>
            </a:r>
          </a:p>
          <a:p>
            <a:pPr lvl="1"/>
            <a:r>
              <a:rPr lang="en-GB" dirty="0"/>
              <a:t>The entire block must be read from the flash memory and placed in a RAM buffer</a:t>
            </a:r>
          </a:p>
          <a:p>
            <a:pPr lvl="1"/>
            <a:r>
              <a:rPr lang="en-GB" dirty="0"/>
              <a:t>Before the block can be written back to flash memory, the entire block of flash memory must be erased</a:t>
            </a:r>
          </a:p>
          <a:p>
            <a:pPr lvl="1"/>
            <a:r>
              <a:rPr lang="en-GB" dirty="0"/>
              <a:t>The entire block from the buffer is now written back to the flash memory</a:t>
            </a:r>
          </a:p>
          <a:p>
            <a:pPr lvl="1"/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399878" y="1985962"/>
            <a:ext cx="3753522" cy="4567237"/>
          </a:xfrm>
        </p:spPr>
        <p:txBody>
          <a:bodyPr>
            <a:normAutofit fontScale="92500" lnSpcReduction="20000"/>
          </a:bodyPr>
          <a:lstStyle/>
          <a:p>
            <a:r>
              <a:rPr lang="en-US" sz="1946" dirty="0"/>
              <a:t>Flash memory becomes unusable after a certain number </a:t>
            </a:r>
            <a:r>
              <a:rPr lang="en-US" sz="1946"/>
              <a:t>of writes (100,000)</a:t>
            </a:r>
            <a:endParaRPr lang="en-US" sz="1946" dirty="0"/>
          </a:p>
          <a:p>
            <a:pPr lvl="1"/>
            <a:r>
              <a:rPr lang="en-US" sz="1946" dirty="0"/>
              <a:t>Techniques for prolonging life: </a:t>
            </a:r>
          </a:p>
          <a:p>
            <a:pPr lvl="2"/>
            <a:r>
              <a:rPr lang="en-US" sz="1730" dirty="0"/>
              <a:t>Front-ending the flash with a cache to delay and group write operations</a:t>
            </a:r>
          </a:p>
          <a:p>
            <a:pPr lvl="2"/>
            <a:r>
              <a:rPr lang="en-US" sz="1730" dirty="0"/>
              <a:t>Using wear-leveling algorithms that evenly distribute writes across block of cells</a:t>
            </a:r>
          </a:p>
          <a:p>
            <a:pPr lvl="2"/>
            <a:r>
              <a:rPr lang="en-US" sz="1730" dirty="0"/>
              <a:t>Bad-block management techniques</a:t>
            </a:r>
          </a:p>
          <a:p>
            <a:pPr lvl="1"/>
            <a:r>
              <a:rPr lang="en-US" sz="1946" dirty="0"/>
              <a:t>Most flash devices estimate their own remaining lifetimes so systems can anticipate failure and take preemptive action</a:t>
            </a:r>
          </a:p>
          <a:p>
            <a:pPr lvl="1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990600"/>
            <a:ext cx="746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accent3"/>
                </a:solidFill>
                <a:latin typeface="+mn-lt"/>
              </a:rPr>
              <a:t>There are two practical issues peculiar to SSDs that are not faced by HDDs: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48265" y="1556792"/>
            <a:ext cx="216935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Table 6. 6 </a:t>
            </a:r>
          </a:p>
          <a:p>
            <a:pPr algn="ctr"/>
            <a:endParaRPr lang="en-US" sz="3000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Optical </a:t>
            </a: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Disk </a:t>
            </a:r>
          </a:p>
          <a:p>
            <a:pPr algn="ctr"/>
            <a:r>
              <a:rPr lang="en-US" sz="3000" dirty="0">
                <a:solidFill>
                  <a:schemeClr val="tx2"/>
                </a:solidFill>
                <a:latin typeface="+mn-lt"/>
              </a:rPr>
              <a:t>Products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-34534"/>
            <a:ext cx="6698971" cy="676875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https://www.youtube.com/watch?v=meWLIDX7N-M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https://www.youtube.com/watch?v=yQjc-XW0G7Y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83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59" b="27898"/>
          <a:stretch/>
        </p:blipFill>
        <p:spPr>
          <a:xfrm>
            <a:off x="0" y="-243408"/>
            <a:ext cx="9496755" cy="6887590"/>
          </a:xfrm>
          <a:prstGeom prst="rect">
            <a:avLst/>
          </a:prstGeom>
        </p:spPr>
      </p:pic>
    </p:spTree>
  </p:cSld>
  <p:clrMapOvr>
    <a:masterClrMapping/>
  </p:clrMapOvr>
  <p:transition spd="med">
    <p:circl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Compact Disk Read-Only Memory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(CD-ROM)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81200"/>
            <a:ext cx="7556313" cy="44958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Audio CD and the CD-ROM share a similar technology</a:t>
            </a:r>
          </a:p>
          <a:p>
            <a:pPr lvl="1"/>
            <a:r>
              <a:rPr lang="en-US" dirty="0"/>
              <a:t>The main difference is that CD-ROM players are more rugged and                 have error correction devices to ensure that data are properly transferred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US" sz="2080" dirty="0"/>
              <a:t>Production:</a:t>
            </a:r>
          </a:p>
          <a:p>
            <a:pPr lvl="1"/>
            <a:r>
              <a:rPr lang="en-US" dirty="0"/>
              <a:t>The disk is formed from a resin such as polycarbonate</a:t>
            </a:r>
          </a:p>
          <a:p>
            <a:pPr lvl="1"/>
            <a:r>
              <a:rPr lang="en-US" dirty="0"/>
              <a:t>Digitally recorded information is imprinted as a series of microscopic pits on the surface of the polycarbonate</a:t>
            </a:r>
          </a:p>
          <a:p>
            <a:pPr lvl="2"/>
            <a:r>
              <a:rPr lang="en-US" dirty="0"/>
              <a:t>This is done with a finely focused, high intensity laser to create a master disk</a:t>
            </a:r>
          </a:p>
          <a:p>
            <a:pPr lvl="1"/>
            <a:r>
              <a:rPr lang="en-US" dirty="0"/>
              <a:t>The master is used, in turn, to make a die to stamp out copies onto polycarbonate</a:t>
            </a:r>
          </a:p>
          <a:p>
            <a:pPr lvl="1"/>
            <a:r>
              <a:rPr lang="en-US" dirty="0"/>
              <a:t>The pitted surface is then coated with a highly reflective surface, usually  aluminum or gold</a:t>
            </a:r>
          </a:p>
          <a:p>
            <a:pPr lvl="1"/>
            <a:r>
              <a:rPr lang="en-US" dirty="0"/>
              <a:t>This shiny surface is protected against dust and scratches by a top                      coat of clear acrylic</a:t>
            </a:r>
          </a:p>
          <a:p>
            <a:pPr lvl="1"/>
            <a:r>
              <a:rPr lang="en-US" dirty="0"/>
              <a:t>Finally a label can be silkscreened onto the acrylic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13" y="990600"/>
            <a:ext cx="2269787" cy="1600200"/>
          </a:xfrm>
          <a:prstGeom prst="rect">
            <a:avLst/>
          </a:prstGeom>
          <a:effectLst>
            <a:softEdge rad="266700"/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5" b="45924"/>
          <a:stretch/>
        </p:blipFill>
        <p:spPr>
          <a:xfrm>
            <a:off x="-756592" y="260648"/>
            <a:ext cx="10930501" cy="611941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6102258"/>
      </p:ext>
    </p:extLst>
  </p:cSld>
  <p:clrMapOvr>
    <a:masterClrMapping/>
  </p:clrMapOvr>
  <p:transition spd="med">
    <p:circl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3" t="15403" r="11396" b="35109"/>
          <a:stretch/>
        </p:blipFill>
        <p:spPr>
          <a:xfrm>
            <a:off x="-171885" y="1628800"/>
            <a:ext cx="9315885" cy="4388850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4665616"/>
      </p:ext>
    </p:extLst>
  </p:cSld>
  <p:clrMapOvr>
    <a:masterClrMapping/>
  </p:clrMapOvr>
  <p:transition spd="med">
    <p:circl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381000" y="1143000"/>
            <a:ext cx="6179566" cy="5364163"/>
          </a:xfrm>
        </p:spPr>
        <p:txBody>
          <a:bodyPr>
            <a:normAutofit/>
          </a:bodyPr>
          <a:lstStyle/>
          <a:p>
            <a:pPr marL="228600" indent="-228600"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CD-ROM is appropriate for the distribution of large amounts of data to a large number of users</a:t>
            </a:r>
          </a:p>
          <a:p>
            <a:pPr marL="228600" indent="-228600">
              <a:lnSpc>
                <a:spcPct val="9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the expense of the initial writing process it is not appropriate for individualized applications</a:t>
            </a:r>
          </a:p>
          <a:p>
            <a:pPr marL="228600" indent="-228600">
              <a:lnSpc>
                <a:spcPct val="70000"/>
              </a:lnSpc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CD-ROM has two advantages: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optical disk together with the information stored on it can be mass replicated inexpensively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optical disk is removable, allowing the disk itself to be used for archival storage</a:t>
            </a:r>
          </a:p>
          <a:p>
            <a:pPr marL="228600" lvl="1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9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CD-ROM disadvantages:</a:t>
            </a:r>
          </a:p>
          <a:p>
            <a:pPr marL="685800" lvl="2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read-only and cannot be updated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r>
              <a:rPr lang="en-US" sz="17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has an access time much longer than that of a magnetic disk drive</a:t>
            </a:r>
          </a:p>
          <a:p>
            <a:pPr marL="685800" lvl="2" indent="-228600">
              <a:lnSpc>
                <a:spcPct val="70000"/>
              </a:lnSpc>
              <a:spcBef>
                <a:spcPts val="2000"/>
              </a:spcBef>
              <a:buClr>
                <a:schemeClr val="bg1"/>
              </a:buClr>
              <a:buFont typeface="Wingdings" pitchFamily="2" charset="2"/>
              <a:buChar char="n"/>
            </a:pPr>
            <a:endParaRPr lang="en-US" sz="17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685800" lvl="1" indent="-228600">
              <a:lnSpc>
                <a:spcPct val="70000"/>
              </a:lnSpc>
              <a:buClr>
                <a:schemeClr val="bg1"/>
              </a:buClr>
              <a:buFont typeface="Wingdings" pitchFamily="2" charset="2"/>
              <a:buChar char="n"/>
            </a:pPr>
            <a:endParaRPr lang="en-US" sz="1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10000"/>
          </a:blip>
          <a:srcRect t="-3117" b="-3117"/>
          <a:stretch>
            <a:fillRect/>
          </a:stretch>
        </p:blipFill>
        <p:spPr>
          <a:xfrm>
            <a:off x="838200" y="1143000"/>
            <a:ext cx="5151188" cy="5105400"/>
          </a:xfrm>
          <a:effectLst>
            <a:softEdge rad="101600"/>
          </a:effectLst>
        </p:spPr>
      </p:pic>
      <p:sp>
        <p:nvSpPr>
          <p:cNvPr id="9" name="TextBox 8"/>
          <p:cNvSpPr txBox="1"/>
          <p:nvPr/>
        </p:nvSpPr>
        <p:spPr>
          <a:xfrm>
            <a:off x="6781800" y="838200"/>
            <a:ext cx="2079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CD-ROM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56412">
            <a:off x="7089428" y="3369022"/>
            <a:ext cx="1628430" cy="20812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 Recordable	   CD Rewritable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(CD-R)			 (CD-RW)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98518" y="1985962"/>
            <a:ext cx="3657600" cy="441483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Write-once read-many</a:t>
            </a:r>
          </a:p>
          <a:p>
            <a:r>
              <a:rPr lang="en-US" dirty="0"/>
              <a:t>Accommodates applications in which only one or a small number of copies of a set of data is needed</a:t>
            </a:r>
          </a:p>
          <a:p>
            <a:r>
              <a:rPr lang="en-US" dirty="0"/>
              <a:t>Disk is prepared in such a way that it can be subsequently written once with a laser beam of modest-intensity</a:t>
            </a:r>
          </a:p>
          <a:p>
            <a:r>
              <a:rPr lang="en-US" dirty="0"/>
              <a:t>Medium includes a dye layer which is used to change reflectivity and is activated by a high-intensity laser</a:t>
            </a:r>
          </a:p>
          <a:p>
            <a:r>
              <a:rPr lang="en-US" dirty="0"/>
              <a:t>Provides a permanent record of large volumes of user data </a:t>
            </a:r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399878" y="1985962"/>
            <a:ext cx="3829722" cy="4872038"/>
          </a:xfrm>
        </p:spPr>
        <p:txBody>
          <a:bodyPr>
            <a:normAutofit fontScale="40000" lnSpcReduction="20000"/>
          </a:bodyPr>
          <a:lstStyle/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00" dirty="0"/>
              <a:t>Can be repeatedly written and overwritten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00" dirty="0"/>
              <a:t>Phase change disk uses a material that has two significantly different reflectivities in two different phase states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3500" dirty="0"/>
              <a:t>Amorphous state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sz="3500" dirty="0"/>
              <a:t>Molecules exhibit a random orientation that reflects light poorly </a:t>
            </a:r>
          </a:p>
          <a:p>
            <a:pPr>
              <a:lnSpc>
                <a:spcPct val="110000"/>
              </a:lnSpc>
              <a:spcBef>
                <a:spcPts val="800"/>
              </a:spcBef>
            </a:pPr>
            <a:r>
              <a:rPr lang="en-US" sz="3500" dirty="0"/>
              <a:t>Crystalline state</a:t>
            </a:r>
          </a:p>
          <a:p>
            <a:pPr lvl="1">
              <a:lnSpc>
                <a:spcPct val="110000"/>
              </a:lnSpc>
              <a:spcBef>
                <a:spcPts val="800"/>
              </a:spcBef>
            </a:pPr>
            <a:r>
              <a:rPr lang="en-US" sz="3500" dirty="0"/>
              <a:t>Has a smooth surface that reflects light well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/>
              <a:t>A beam of laser light can change the material from one phase to the other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/>
              <a:t>Disadvantage is that the material eventually and permanently loses its desirable properties</a:t>
            </a:r>
          </a:p>
          <a:p>
            <a:pPr>
              <a:lnSpc>
                <a:spcPct val="110000"/>
              </a:lnSpc>
              <a:spcBef>
                <a:spcPts val="1000"/>
              </a:spcBef>
            </a:pPr>
            <a:r>
              <a:rPr lang="en-US" sz="3579" dirty="0"/>
              <a:t>Advantage is that it can be rewritten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7083"/>
          <a:stretch/>
        </p:blipFill>
        <p:spPr>
          <a:xfrm>
            <a:off x="1259632" y="-99392"/>
            <a:ext cx="6747820" cy="662537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042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TextBox 10"/>
          <p:cNvSpPr txBox="1"/>
          <p:nvPr/>
        </p:nvSpPr>
        <p:spPr>
          <a:xfrm>
            <a:off x="0" y="533400"/>
            <a:ext cx="228600" cy="1371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2" name="TextBox 11"/>
          <p:cNvSpPr txBox="1"/>
          <p:nvPr/>
        </p:nvSpPr>
        <p:spPr>
          <a:xfrm>
            <a:off x="2895600" y="1752600"/>
            <a:ext cx="184666" cy="6096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" t="7210" r="4431" b="6923"/>
          <a:stretch/>
        </p:blipFill>
        <p:spPr>
          <a:xfrm>
            <a:off x="127069" y="-99392"/>
            <a:ext cx="9016931" cy="648987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050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260648"/>
            <a:ext cx="7368987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Magnetic Tape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196752"/>
            <a:ext cx="7344816" cy="495300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Tape systems use the same reading and recording techniques as disk systems</a:t>
            </a:r>
          </a:p>
          <a:p>
            <a:r>
              <a:rPr lang="en-GB" dirty="0"/>
              <a:t>Medium is flexible polyester tape coated with magnetizable material</a:t>
            </a:r>
          </a:p>
          <a:p>
            <a:r>
              <a:rPr lang="en-GB" dirty="0"/>
              <a:t>Coating may consist of particles of pure metal in special binders or vapor-plated metal films</a:t>
            </a:r>
          </a:p>
          <a:p>
            <a:r>
              <a:rPr lang="en-GB" dirty="0"/>
              <a:t>Data on the tape are structured as a number of  parallel tracks running lengthwise</a:t>
            </a:r>
          </a:p>
          <a:p>
            <a:r>
              <a:rPr lang="en-GB" dirty="0"/>
              <a:t>Serial recording</a:t>
            </a:r>
          </a:p>
          <a:p>
            <a:pPr lvl="1"/>
            <a:r>
              <a:rPr lang="en-GB" dirty="0"/>
              <a:t>Data are laid out as a sequence of bits along each track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Data are read and written in contiguous blocks called </a:t>
            </a:r>
            <a:r>
              <a:rPr lang="en-GB" sz="2000" i="1" dirty="0"/>
              <a:t>physical records</a:t>
            </a:r>
            <a:endParaRPr lang="en-GB" sz="2000" dirty="0"/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Blocks on the tape are separated by gaps referred                      to as </a:t>
            </a:r>
            <a:r>
              <a:rPr lang="en-GB" sz="2000" i="1" dirty="0"/>
              <a:t>inter-record gaps</a:t>
            </a:r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1318">
            <a:off x="6597021" y="5110887"/>
            <a:ext cx="2438080" cy="1694465"/>
          </a:xfrm>
          <a:prstGeom prst="rect">
            <a:avLst/>
          </a:prstGeom>
          <a:effectLst>
            <a:softEdge rad="381000"/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36149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90" b="14297"/>
          <a:stretch/>
        </p:blipFill>
        <p:spPr>
          <a:xfrm>
            <a:off x="1115616" y="-99392"/>
            <a:ext cx="6988616" cy="6639498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4855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dir="r"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32656"/>
            <a:ext cx="9144000" cy="1116012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Table 6.7 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LTO Tape Drives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6533"/>
          <a:stretch/>
        </p:blipFill>
        <p:spPr>
          <a:xfrm>
            <a:off x="85424" y="1772816"/>
            <a:ext cx="9063482" cy="481910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825607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07"/>
          <a:stretch/>
        </p:blipFill>
        <p:spPr>
          <a:xfrm>
            <a:off x="2123728" y="-171400"/>
            <a:ext cx="5364201" cy="6552728"/>
          </a:xfrm>
          <a:prstGeom prst="rect">
            <a:avLst/>
          </a:prstGeom>
        </p:spPr>
      </p:pic>
    </p:spTree>
  </p:cSld>
  <p:clrMapOvr>
    <a:masterClrMapping/>
  </p:clrMapOvr>
  <p:transition spd="med">
    <p:circl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https://www.youtube.com/watch?v=SqUUHizWrpY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https://www.youtube.com/watch?v=DfpzmAGjYqg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5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98" b="27407"/>
          <a:stretch/>
        </p:blipFill>
        <p:spPr>
          <a:xfrm>
            <a:off x="0" y="116632"/>
            <a:ext cx="9005618" cy="6397706"/>
          </a:xfrm>
          <a:prstGeom prst="rect">
            <a:avLst/>
          </a:prstGeom>
        </p:spPr>
      </p:pic>
    </p:spTree>
  </p:cSld>
  <p:clrMapOvr>
    <a:masterClrMapping/>
  </p:clrMapOvr>
  <p:transition spd="med"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4" r="12550" b="10528"/>
          <a:stretch/>
        </p:blipFill>
        <p:spPr>
          <a:xfrm>
            <a:off x="-504598" y="1124744"/>
            <a:ext cx="9648598" cy="51552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74581712"/>
      </p:ext>
    </p:extLst>
  </p:cSld>
  <p:clrMapOvr>
    <a:masterClrMapping/>
  </p:clrMapOvr>
  <p:transition spd="med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1" y="5085184"/>
            <a:ext cx="91211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Table 6.1  </a:t>
            </a:r>
          </a:p>
          <a:p>
            <a:pPr algn="ctr"/>
            <a:r>
              <a:rPr lang="en-US" sz="2000" dirty="0">
                <a:latin typeface="+mn-lt"/>
              </a:rPr>
              <a:t>Physical Characteristics of Disk Systems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8738" r="9038"/>
          <a:stretch/>
        </p:blipFill>
        <p:spPr>
          <a:xfrm>
            <a:off x="18117" y="1196752"/>
            <a:ext cx="8999268" cy="3853459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3751" y="188640"/>
            <a:ext cx="9144000" cy="1116106"/>
          </a:xfrm>
        </p:spPr>
        <p:txBody>
          <a:bodyPr/>
          <a:lstStyle/>
          <a:p>
            <a:pPr algn="ctr"/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Characteristics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sz="half" idx="17"/>
          </p:nvPr>
        </p:nvSpPr>
        <p:spPr>
          <a:xfrm>
            <a:off x="457200" y="1268760"/>
            <a:ext cx="3611880" cy="3379440"/>
          </a:xfrm>
        </p:spPr>
        <p:txBody>
          <a:bodyPr>
            <a:normAutofit fontScale="70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/>
              <a:t>Fixed-head disk</a:t>
            </a:r>
          </a:p>
          <a:p>
            <a:pPr lvl="1"/>
            <a:r>
              <a:rPr lang="en-GB" sz="2571" dirty="0"/>
              <a:t>One read-write head per track</a:t>
            </a:r>
          </a:p>
          <a:p>
            <a:pPr lvl="1"/>
            <a:r>
              <a:rPr lang="en-GB" sz="2571" dirty="0"/>
              <a:t>Heads are mounted on a fixed ridged arm that extends across all tracks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857" dirty="0"/>
              <a:t>Movable-head disk</a:t>
            </a:r>
          </a:p>
          <a:p>
            <a:pPr lvl="1"/>
            <a:r>
              <a:rPr lang="en-GB" sz="2545" dirty="0"/>
              <a:t>One read-write head</a:t>
            </a:r>
          </a:p>
          <a:p>
            <a:pPr lvl="1"/>
            <a:r>
              <a:rPr lang="en-GB" sz="2545" dirty="0"/>
              <a:t>Head is mounted on an arm</a:t>
            </a:r>
          </a:p>
          <a:p>
            <a:pPr lvl="1"/>
            <a:r>
              <a:rPr lang="en-GB" sz="2545" dirty="0"/>
              <a:t>The arm can be extended or retracted</a:t>
            </a:r>
          </a:p>
          <a:p>
            <a:endParaRPr lang="en-US" dirty="0"/>
          </a:p>
        </p:txBody>
      </p:sp>
      <p:sp>
        <p:nvSpPr>
          <p:cNvPr id="20" name="Content Placeholder 19"/>
          <p:cNvSpPr>
            <a:spLocks noGrp="1"/>
          </p:cNvSpPr>
          <p:nvPr>
            <p:ph sz="half" idx="18"/>
          </p:nvPr>
        </p:nvSpPr>
        <p:spPr>
          <a:xfrm>
            <a:off x="467544" y="4509120"/>
            <a:ext cx="3960440" cy="2514600"/>
          </a:xfrm>
        </p:spPr>
        <p:txBody>
          <a:bodyPr/>
          <a:lstStyle/>
          <a:p>
            <a:pPr marL="228600" lvl="1">
              <a:lnSpc>
                <a:spcPct val="80000"/>
              </a:lnSpc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Non-removable disk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Permanently mounted in the disk drive</a:t>
            </a:r>
          </a:p>
          <a:p>
            <a:pPr lvl="1">
              <a:lnSpc>
                <a:spcPct val="80000"/>
              </a:lnSpc>
            </a:pPr>
            <a:r>
              <a:rPr lang="en-GB" dirty="0"/>
              <a:t>The hard disk in a personal computer is a non-removable disk</a:t>
            </a:r>
          </a:p>
        </p:txBody>
      </p:sp>
      <p:sp>
        <p:nvSpPr>
          <p:cNvPr id="43011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4572000" y="1196752"/>
            <a:ext cx="3657600" cy="345144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323" dirty="0"/>
              <a:t>Removable disk</a:t>
            </a:r>
          </a:p>
          <a:p>
            <a:pPr lvl="1"/>
            <a:r>
              <a:rPr lang="en-GB" sz="2065" dirty="0"/>
              <a:t>Can be removed and replaced with another disk</a:t>
            </a:r>
          </a:p>
          <a:p>
            <a:pPr lvl="1"/>
            <a:r>
              <a:rPr lang="en-GB" sz="2065" dirty="0"/>
              <a:t>Advantages:</a:t>
            </a:r>
          </a:p>
          <a:p>
            <a:pPr lvl="2"/>
            <a:r>
              <a:rPr lang="en-GB" sz="1900" dirty="0"/>
              <a:t>Unlimited amounts of data are available with a limited number of disk systems</a:t>
            </a:r>
          </a:p>
          <a:p>
            <a:pPr lvl="2"/>
            <a:r>
              <a:rPr lang="en-GB" sz="1900" dirty="0"/>
              <a:t>A disk may be moved from one computer system to another</a:t>
            </a:r>
          </a:p>
          <a:p>
            <a:pPr lvl="1"/>
            <a:r>
              <a:rPr lang="en-GB" sz="2065" dirty="0"/>
              <a:t>Floppy disks and ZIP cartridge disks are examples of removable disks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8" name="Content Placeholder 17"/>
          <p:cNvSpPr>
            <a:spLocks noGrp="1"/>
          </p:cNvSpPr>
          <p:nvPr>
            <p:ph sz="half" idx="16"/>
          </p:nvPr>
        </p:nvSpPr>
        <p:spPr>
          <a:xfrm>
            <a:off x="4572000" y="4725144"/>
            <a:ext cx="2736304" cy="1965960"/>
          </a:xfrm>
        </p:spPr>
        <p:txBody>
          <a:bodyPr/>
          <a:lstStyle/>
          <a:p>
            <a:r>
              <a:rPr lang="en-US" sz="2000" dirty="0"/>
              <a:t>Double sided disk</a:t>
            </a:r>
          </a:p>
          <a:p>
            <a:pPr lvl="1"/>
            <a:r>
              <a:rPr lang="en-US" dirty="0"/>
              <a:t>Magnetizable coating is applied to both sides of the platter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0" y="5410201"/>
            <a:ext cx="1742070" cy="144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7206</TotalTime>
  <Words>13034</Words>
  <Application>Microsoft Macintosh PowerPoint</Application>
  <PresentationFormat>On-screen Show (4:3)</PresentationFormat>
  <Paragraphs>1126</Paragraphs>
  <Slides>50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Rockwell</vt:lpstr>
      <vt:lpstr>Times New Roman</vt:lpstr>
      <vt:lpstr>Wingdings</vt:lpstr>
      <vt:lpstr>Advantage</vt:lpstr>
      <vt:lpstr>Document</vt:lpstr>
      <vt:lpstr>Chapter 6</vt:lpstr>
      <vt:lpstr>Magnetic Disk</vt:lpstr>
      <vt:lpstr>Magnetic Read  and Write  Mechanisms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</vt:lpstr>
      <vt:lpstr>Disk  Classification</vt:lpstr>
      <vt:lpstr>PowerPoint Presentation</vt:lpstr>
      <vt:lpstr>PowerPoint Presentation</vt:lpstr>
      <vt:lpstr>Disk Performance Parameters</vt:lpstr>
      <vt:lpstr>PowerPoint Presentation</vt:lpstr>
      <vt:lpstr>RAID</vt:lpstr>
      <vt:lpstr>PowerPoint Presentation</vt:lpstr>
      <vt:lpstr>PowerPoint Presentation</vt:lpstr>
      <vt:lpstr>PowerPoint Presentation</vt:lpstr>
      <vt:lpstr>PowerPoint Presentation</vt:lpstr>
      <vt:lpstr>RAID  Level 0</vt:lpstr>
      <vt:lpstr>PowerPoint Presentation</vt:lpstr>
      <vt:lpstr>RAID  Level 1</vt:lpstr>
      <vt:lpstr>PowerPoint Presentation</vt:lpstr>
      <vt:lpstr>RAID Level 2</vt:lpstr>
      <vt:lpstr>PowerPoint Presentation</vt:lpstr>
      <vt:lpstr>RAID Level 3</vt:lpstr>
      <vt:lpstr>PowerPoint Presentation</vt:lpstr>
      <vt:lpstr>RAID Level 4</vt:lpstr>
      <vt:lpstr>PowerPoint Presentation</vt:lpstr>
      <vt:lpstr>RAID Level 5</vt:lpstr>
      <vt:lpstr>PowerPoint Presentation</vt:lpstr>
      <vt:lpstr>PowerPoint Presentation</vt:lpstr>
      <vt:lpstr>PowerPoint Presentation</vt:lpstr>
      <vt:lpstr>SSD Compared to HDD</vt:lpstr>
      <vt:lpstr>PowerPoint Presentation</vt:lpstr>
      <vt:lpstr>PowerPoint Presentation</vt:lpstr>
      <vt:lpstr>Practical Issues</vt:lpstr>
      <vt:lpstr>PowerPoint Presentation</vt:lpstr>
      <vt:lpstr>Videos</vt:lpstr>
      <vt:lpstr>Compact Disk Read-Only Memory (CD-ROM)</vt:lpstr>
      <vt:lpstr>PowerPoint Presentation</vt:lpstr>
      <vt:lpstr>PowerPoint Presentation</vt:lpstr>
      <vt:lpstr>PowerPoint Presentation</vt:lpstr>
      <vt:lpstr>CD Recordable    CD Rewritable  (CD-R)    (CD-RW)</vt:lpstr>
      <vt:lpstr>PowerPoint Presentation</vt:lpstr>
      <vt:lpstr>PowerPoint Presentation</vt:lpstr>
      <vt:lpstr>Magnetic Tape</vt:lpstr>
      <vt:lpstr>PowerPoint Presentation</vt:lpstr>
      <vt:lpstr>Table 6.7   LTO Tape Drives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07 External Memory</dc:title>
  <dc:creator>Adrian J Pullin</dc:creator>
  <cp:lastModifiedBy>Irfan Ud-Din</cp:lastModifiedBy>
  <cp:revision>157</cp:revision>
  <dcterms:created xsi:type="dcterms:W3CDTF">2012-06-20T16:57:50Z</dcterms:created>
  <dcterms:modified xsi:type="dcterms:W3CDTF">2019-05-15T15:29:11Z</dcterms:modified>
</cp:coreProperties>
</file>